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718" r:id="rId3"/>
    <p:sldId id="261" r:id="rId4"/>
    <p:sldId id="313" r:id="rId5"/>
    <p:sldId id="719" r:id="rId6"/>
    <p:sldId id="720" r:id="rId7"/>
    <p:sldId id="287" r:id="rId8"/>
    <p:sldId id="271" r:id="rId9"/>
    <p:sldId id="301" r:id="rId10"/>
    <p:sldId id="295" r:id="rId11"/>
    <p:sldId id="292" r:id="rId12"/>
    <p:sldId id="268" r:id="rId13"/>
    <p:sldId id="294" r:id="rId14"/>
    <p:sldId id="269" r:id="rId15"/>
    <p:sldId id="272" r:id="rId16"/>
    <p:sldId id="281" r:id="rId17"/>
    <p:sldId id="273" r:id="rId18"/>
    <p:sldId id="283" r:id="rId19"/>
    <p:sldId id="314" r:id="rId20"/>
    <p:sldId id="721" r:id="rId21"/>
    <p:sldId id="722" r:id="rId22"/>
    <p:sldId id="723" r:id="rId23"/>
    <p:sldId id="306" r:id="rId24"/>
    <p:sldId id="307" r:id="rId25"/>
    <p:sldId id="308" r:id="rId26"/>
    <p:sldId id="274" r:id="rId27"/>
    <p:sldId id="724" r:id="rId28"/>
    <p:sldId id="717" r:id="rId29"/>
    <p:sldId id="278" r:id="rId30"/>
    <p:sldId id="279" r:id="rId31"/>
    <p:sldId id="284" r:id="rId32"/>
    <p:sldId id="300" r:id="rId33"/>
    <p:sldId id="299" r:id="rId34"/>
    <p:sldId id="285" r:id="rId35"/>
  </p:sldIdLst>
  <p:sldSz cx="12190413" cy="6859588"/>
  <p:notesSz cx="6858000" cy="9144000"/>
  <p:defaultTextStyle>
    <a:defPPr>
      <a:defRPr lang="en-US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7678">
          <p15:clr>
            <a:srgbClr val="A4A3A4"/>
          </p15:clr>
        </p15:guide>
        <p15:guide id="3" orient="horz" pos="2514">
          <p15:clr>
            <a:srgbClr val="A4A3A4"/>
          </p15:clr>
        </p15:guide>
        <p15:guide id="4" pos="7047">
          <p15:clr>
            <a:srgbClr val="A4A3A4"/>
          </p15:clr>
        </p15:guide>
        <p15:guide id="5" pos="3846">
          <p15:clr>
            <a:srgbClr val="A4A3A4"/>
          </p15:clr>
        </p15:guide>
        <p15:guide id="6">
          <p15:clr>
            <a:srgbClr val="A4A3A4"/>
          </p15:clr>
        </p15:guide>
        <p15:guide id="7" pos="571">
          <p15:clr>
            <a:srgbClr val="A4A3A4"/>
          </p15:clr>
        </p15:guide>
        <p15:guide id="8" orient="horz" pos="2293">
          <p15:clr>
            <a:srgbClr val="A4A3A4"/>
          </p15:clr>
        </p15:guide>
        <p15:guide id="9" orient="horz" pos="629">
          <p15:clr>
            <a:srgbClr val="A4A3A4"/>
          </p15:clr>
        </p15:guide>
        <p15:guide id="10" orient="horz" pos="1464">
          <p15:clr>
            <a:srgbClr val="A4A3A4"/>
          </p15:clr>
        </p15:guide>
        <p15:guide id="11" pos="5043">
          <p15:clr>
            <a:srgbClr val="A4A3A4"/>
          </p15:clr>
        </p15:guide>
        <p15:guide id="12" pos="1672">
          <p15:clr>
            <a:srgbClr val="A4A3A4"/>
          </p15:clr>
        </p15:guide>
        <p15:guide id="13" pos="592">
          <p15:clr>
            <a:srgbClr val="A4A3A4"/>
          </p15:clr>
        </p15:guide>
        <p15:guide id="14" pos="4597">
          <p15:clr>
            <a:srgbClr val="A4A3A4"/>
          </p15:clr>
        </p15:guide>
        <p15:guide id="15" pos="48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E4F0"/>
    <a:srgbClr val="008BA4"/>
    <a:srgbClr val="1469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11" autoAdjust="0"/>
    <p:restoredTop sz="87750" autoAdjust="0"/>
  </p:normalViewPr>
  <p:slideViewPr>
    <p:cSldViewPr snapToGrid="0" showGuides="1">
      <p:cViewPr varScale="1">
        <p:scale>
          <a:sx n="114" d="100"/>
          <a:sy n="114" d="100"/>
        </p:scale>
        <p:origin x="1280" y="176"/>
      </p:cViewPr>
      <p:guideLst>
        <p:guide orient="horz"/>
        <p:guide pos="7678"/>
        <p:guide orient="horz" pos="2514"/>
        <p:guide pos="7047"/>
        <p:guide pos="3846"/>
        <p:guide/>
        <p:guide pos="571"/>
        <p:guide orient="horz" pos="2293"/>
        <p:guide orient="horz" pos="629"/>
        <p:guide orient="horz" pos="1464"/>
        <p:guide pos="5043"/>
        <p:guide pos="1672"/>
        <p:guide pos="592"/>
        <p:guide pos="4597"/>
        <p:guide pos="48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-349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124744" y="4343400"/>
            <a:ext cx="4608512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22876" y="8686800"/>
            <a:ext cx="835124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9DD4D23-C98A-435E-AE88-9061F8349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033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502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544251" algn="l" defTabSz="1088502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088502" algn="l" defTabSz="1088502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32753" algn="l" defTabSz="1088502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177004" algn="l" defTabSz="1088502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72125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Vivienne –maybe can do a better subtitle?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677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349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460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Vivienne – the bullet points might </a:t>
            </a:r>
            <a:r>
              <a:rPr lang="en-US"/>
              <a:t>change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17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512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Vivienne – ideally if we can keep slides 4+5 onto one page but preserve the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889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Vivienne – the folks liked this slide – but a lot to read through even with the build – a clever way to break it up? Maybe into more slides?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374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089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301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Vivienne – new slide – needs to be broken up and can use some graphical support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347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Vivienne – new slide – needs to be broken up and can use some graphical support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347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Vivienne – new slide – needs to be broken up and can use some graphical support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347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Ughhhh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I need a better way of organizin</a:t>
            </a:r>
            <a:r>
              <a:rPr lang="en-US" baseline="0" dirty="0"/>
              <a:t>g this info for both Express Gateway and </a:t>
            </a:r>
            <a:r>
              <a:rPr lang="en-US" baseline="0" dirty="0" err="1"/>
              <a:t>LunchBadger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help!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544FD4-A065-DE48-8159-0DF7A32009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75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Option 1">
    <p:bg>
      <p:bgPr>
        <a:solidFill>
          <a:srgbClr val="ADE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915988" y="5310087"/>
            <a:ext cx="2865437" cy="105251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-11545" y="6465451"/>
            <a:ext cx="12208670" cy="3925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uds+gears_corne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4220" y="3480729"/>
            <a:ext cx="6934200" cy="2984721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712212" y="379819"/>
            <a:ext cx="2009283" cy="1525182"/>
            <a:chOff x="639620" y="2330593"/>
            <a:chExt cx="2133600" cy="1619547"/>
          </a:xfrm>
        </p:grpSpPr>
        <p:pic>
          <p:nvPicPr>
            <p:cNvPr id="6" name="Picture 5" descr="LunchBadgerIconSquare_to-match-mollys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373" y="2330593"/>
              <a:ext cx="1441166" cy="1141326"/>
            </a:xfrm>
            <a:prstGeom prst="rect">
              <a:avLst/>
            </a:prstGeom>
          </p:spPr>
        </p:pic>
        <p:pic>
          <p:nvPicPr>
            <p:cNvPr id="7" name="Picture 6" descr="lunchbadger#logo - dark letters - abbreviated.png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9620" y="3515181"/>
              <a:ext cx="2133600" cy="434959"/>
            </a:xfrm>
            <a:prstGeom prst="rect">
              <a:avLst/>
            </a:prstGeom>
          </p:spPr>
        </p:pic>
      </p:grp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73113" y="2840411"/>
            <a:ext cx="7958207" cy="1186842"/>
          </a:xfrm>
        </p:spPr>
        <p:txBody>
          <a:bodyPr/>
          <a:lstStyle>
            <a:lvl1pPr>
              <a:defRPr sz="4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1996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/clou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uds_bkgd.png"/>
          <p:cNvPicPr>
            <a:picLocks noChangeAspect="1"/>
          </p:cNvPicPr>
          <p:nvPr userDrawn="1"/>
        </p:nvPicPr>
        <p:blipFill>
          <a:blip r:embed="rId2" cstate="screen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62068"/>
            <a:ext cx="12192000" cy="570747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271463" indent="-271463">
              <a:buSzPct val="85000"/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21083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271463" indent="-271463">
              <a:buSzPct val="85000"/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8252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/ clou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uds_bkgd.png"/>
          <p:cNvPicPr>
            <a:picLocks noChangeAspect="1"/>
          </p:cNvPicPr>
          <p:nvPr userDrawn="1"/>
        </p:nvPicPr>
        <p:blipFill>
          <a:blip r:embed="rId2" cstate="screen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62068"/>
            <a:ext cx="12192000" cy="570747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7435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216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/ clou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uds_bkgd.png"/>
          <p:cNvPicPr>
            <a:picLocks noChangeAspect="1"/>
          </p:cNvPicPr>
          <p:nvPr userDrawn="1"/>
        </p:nvPicPr>
        <p:blipFill>
          <a:blip r:embed="rId2" cstate="screen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62068"/>
            <a:ext cx="12192000" cy="570747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3440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3789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uds_bkgd.png"/>
          <p:cNvPicPr>
            <a:picLocks noChangeAspect="1"/>
          </p:cNvPicPr>
          <p:nvPr userDrawn="1"/>
        </p:nvPicPr>
        <p:blipFill>
          <a:blip r:embed="rId2" cstate="screen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62068"/>
            <a:ext cx="12192000" cy="5707477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1024_fb_ico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6750" y="4194449"/>
            <a:ext cx="2665139" cy="2665139"/>
          </a:xfrm>
          <a:prstGeom prst="rect">
            <a:avLst/>
          </a:prstGeom>
        </p:spPr>
      </p:pic>
      <p:sp>
        <p:nvSpPr>
          <p:cNvPr id="4" name="Content Placeholder 5"/>
          <p:cNvSpPr>
            <a:spLocks noGrp="1"/>
          </p:cNvSpPr>
          <p:nvPr>
            <p:ph idx="1" hasCustomPrompt="1"/>
          </p:nvPr>
        </p:nvSpPr>
        <p:spPr>
          <a:xfrm>
            <a:off x="909638" y="1862626"/>
            <a:ext cx="10416776" cy="40862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27F9D"/>
                </a:solidFill>
              </a:rPr>
              <a:t>“</a:t>
            </a:r>
          </a:p>
          <a:p>
            <a:pPr>
              <a:lnSpc>
                <a:spcPct val="110000"/>
              </a:lnSpc>
              <a:buSzPct val="100000"/>
            </a:pPr>
            <a:br>
              <a:rPr lang="en-US" b="1" kern="0" dirty="0">
                <a:solidFill>
                  <a:srgbClr val="008BA4"/>
                </a:solidFill>
                <a:latin typeface="Ubuntu Bold"/>
                <a:cs typeface="Ubuntu Bold"/>
              </a:rPr>
            </a:br>
            <a:endParaRPr lang="en-US" kern="0" dirty="0">
              <a:solidFill>
                <a:schemeClr val="bg1">
                  <a:lumMod val="50000"/>
                </a:schemeClr>
              </a:solidFill>
              <a:latin typeface="Ubuntu Regular"/>
              <a:cs typeface="Ubuntu Regular"/>
            </a:endParaRPr>
          </a:p>
          <a:p>
            <a:pPr>
              <a:lnSpc>
                <a:spcPct val="110000"/>
              </a:lnSpc>
              <a:buSzPct val="100000"/>
            </a:pPr>
            <a:endParaRPr lang="en-US" kern="0" dirty="0">
              <a:solidFill>
                <a:schemeClr val="bg1">
                  <a:lumMod val="50000"/>
                </a:schemeClr>
              </a:solidFill>
              <a:latin typeface="Ubuntu Regular"/>
              <a:cs typeface="Ubuntu Regular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80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Option 2">
    <p:bg>
      <p:bgPr>
        <a:solidFill>
          <a:srgbClr val="ADE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1545" y="6465451"/>
            <a:ext cx="12208670" cy="392549"/>
          </a:xfrm>
          <a:prstGeom prst="rect">
            <a:avLst/>
          </a:prstGeom>
          <a:solidFill>
            <a:srgbClr val="0C6C7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uds+gears_corne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4220" y="3480729"/>
            <a:ext cx="6934200" cy="298472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73113" y="2840411"/>
            <a:ext cx="7958207" cy="1186842"/>
          </a:xfrm>
        </p:spPr>
        <p:txBody>
          <a:bodyPr/>
          <a:lstStyle>
            <a:lvl1pPr>
              <a:defRPr sz="4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lunchbadger#logo - dark letters - abbreviate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492" y="875058"/>
            <a:ext cx="4055492" cy="658092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915988" y="5310087"/>
            <a:ext cx="2865437" cy="1052513"/>
          </a:xfrm>
        </p:spPr>
        <p:txBody>
          <a:bodyPr/>
          <a:lstStyle>
            <a:lvl1pPr>
              <a:defRPr>
                <a:solidFill>
                  <a:srgbClr val="027F9D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4178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Option 3">
    <p:bg>
      <p:bgPr>
        <a:solidFill>
          <a:srgbClr val="ADE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1545" y="6465451"/>
            <a:ext cx="12208670" cy="392549"/>
          </a:xfrm>
          <a:prstGeom prst="rect">
            <a:avLst/>
          </a:prstGeom>
          <a:solidFill>
            <a:srgbClr val="0C6C7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115309" y="2840411"/>
            <a:ext cx="7958207" cy="1186842"/>
          </a:xfrm>
        </p:spPr>
        <p:txBody>
          <a:bodyPr/>
          <a:lstStyle>
            <a:lvl1pPr algn="ctr">
              <a:defRPr sz="4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880043" y="5310087"/>
            <a:ext cx="2865437" cy="1052513"/>
          </a:xfrm>
        </p:spPr>
        <p:txBody>
          <a:bodyPr/>
          <a:lstStyle>
            <a:lvl1pPr>
              <a:defRPr>
                <a:solidFill>
                  <a:srgbClr val="027F9D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08125" y="279175"/>
            <a:ext cx="2133600" cy="1619547"/>
            <a:chOff x="639620" y="2330593"/>
            <a:chExt cx="2133600" cy="1619547"/>
          </a:xfrm>
        </p:grpSpPr>
        <p:pic>
          <p:nvPicPr>
            <p:cNvPr id="10" name="Picture 9" descr="LunchBadgerIconSquare_to-match-mollys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373" y="2330593"/>
              <a:ext cx="1441166" cy="1141326"/>
            </a:xfrm>
            <a:prstGeom prst="rect">
              <a:avLst/>
            </a:prstGeom>
          </p:spPr>
        </p:pic>
        <p:pic>
          <p:nvPicPr>
            <p:cNvPr id="12" name="Picture 11" descr="lunchbadger#logo - dark letters - abbreviated.pn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9620" y="3515181"/>
              <a:ext cx="2133600" cy="434959"/>
            </a:xfrm>
            <a:prstGeom prst="rect">
              <a:avLst/>
            </a:prstGeom>
          </p:spPr>
        </p:pic>
      </p:grpSp>
      <p:pic>
        <p:nvPicPr>
          <p:cNvPr id="14" name="Picture 13" descr="clouds+gears_corner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3469184"/>
            <a:ext cx="6934200" cy="298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33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Option 4">
    <p:bg>
      <p:bgPr>
        <a:solidFill>
          <a:srgbClr val="ADE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467039"/>
            <a:ext cx="12208670" cy="392549"/>
          </a:xfrm>
          <a:prstGeom prst="rect">
            <a:avLst/>
          </a:prstGeom>
          <a:solidFill>
            <a:srgbClr val="0C6C7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392419" y="1838139"/>
            <a:ext cx="7767418" cy="863497"/>
          </a:xfrm>
        </p:spPr>
        <p:txBody>
          <a:bodyPr/>
          <a:lstStyle>
            <a:lvl1pPr algn="l">
              <a:defRPr sz="4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3335553" y="2944527"/>
            <a:ext cx="2865437" cy="1052513"/>
          </a:xfrm>
        </p:spPr>
        <p:txBody>
          <a:bodyPr/>
          <a:lstStyle>
            <a:lvl1pPr>
              <a:defRPr>
                <a:solidFill>
                  <a:srgbClr val="027F9D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504393" y="1860897"/>
            <a:ext cx="2133600" cy="1619547"/>
            <a:chOff x="639620" y="2330593"/>
            <a:chExt cx="2133600" cy="1619547"/>
          </a:xfrm>
        </p:grpSpPr>
        <p:pic>
          <p:nvPicPr>
            <p:cNvPr id="15" name="Picture 14" descr="LunchBadgerIconSquare_to-match-mollys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373" y="2330593"/>
              <a:ext cx="1441166" cy="1141326"/>
            </a:xfrm>
            <a:prstGeom prst="rect">
              <a:avLst/>
            </a:prstGeom>
          </p:spPr>
        </p:pic>
        <p:pic>
          <p:nvPicPr>
            <p:cNvPr id="16" name="Picture 15" descr="lunchbadger#logo - dark letters - abbreviated.pn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9620" y="3515181"/>
              <a:ext cx="2133600" cy="434959"/>
            </a:xfrm>
            <a:prstGeom prst="rect">
              <a:avLst/>
            </a:prstGeom>
          </p:spPr>
        </p:pic>
      </p:grpSp>
      <p:pic>
        <p:nvPicPr>
          <p:cNvPr id="17" name="Picture 16" descr="clouds+gears_corner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8272" y="3253506"/>
            <a:ext cx="743527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01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Option 5">
    <p:bg>
      <p:bgPr>
        <a:solidFill>
          <a:srgbClr val="ADE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392419" y="2704284"/>
            <a:ext cx="7767418" cy="863497"/>
          </a:xfrm>
        </p:spPr>
        <p:txBody>
          <a:bodyPr/>
          <a:lstStyle>
            <a:lvl1pPr algn="l">
              <a:defRPr sz="4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3335553" y="3960996"/>
            <a:ext cx="2865437" cy="1052513"/>
          </a:xfrm>
        </p:spPr>
        <p:txBody>
          <a:bodyPr/>
          <a:lstStyle>
            <a:lvl1pPr>
              <a:defRPr>
                <a:solidFill>
                  <a:srgbClr val="027F9D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 descr="clouds_bkgd_top+bottom_white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-1" y="4499068"/>
            <a:ext cx="12192001" cy="2358931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439613" y="396588"/>
            <a:ext cx="2049598" cy="1615713"/>
            <a:chOff x="930498" y="2433493"/>
            <a:chExt cx="1565627" cy="1234195"/>
          </a:xfrm>
        </p:grpSpPr>
        <p:pic>
          <p:nvPicPr>
            <p:cNvPr id="14" name="Picture 13" descr="LunchBadgerIconSquare_to-match-mollys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8829" y="2433493"/>
              <a:ext cx="1100864" cy="871825"/>
            </a:xfrm>
            <a:prstGeom prst="rect">
              <a:avLst/>
            </a:prstGeom>
          </p:spPr>
        </p:pic>
        <p:pic>
          <p:nvPicPr>
            <p:cNvPr id="18" name="Picture 17" descr="LunchBadger_wordmark_white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0498" y="3423937"/>
              <a:ext cx="1565627" cy="2437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481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Option 6">
    <p:bg>
      <p:bgPr>
        <a:solidFill>
          <a:srgbClr val="ADE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uds_bkgd_top+bottom_whit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49" t="-1" r="10116" b="-1"/>
          <a:stretch/>
        </p:blipFill>
        <p:spPr>
          <a:xfrm flipH="1" flipV="1">
            <a:off x="-2" y="-1"/>
            <a:ext cx="12192001" cy="6857999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306827" y="2704284"/>
            <a:ext cx="7767418" cy="863497"/>
          </a:xfrm>
        </p:spPr>
        <p:txBody>
          <a:bodyPr/>
          <a:lstStyle>
            <a:lvl1pPr algn="l">
              <a:defRPr sz="4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249961" y="3960996"/>
            <a:ext cx="2865437" cy="1052513"/>
          </a:xfrm>
        </p:spPr>
        <p:txBody>
          <a:bodyPr/>
          <a:lstStyle>
            <a:lvl1pPr>
              <a:defRPr>
                <a:solidFill>
                  <a:srgbClr val="027F9D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lunchbadger#logo - dark letters - abbreviate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97" y="2840181"/>
            <a:ext cx="3005328" cy="4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4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Option 7">
    <p:bg>
      <p:bgPr>
        <a:solidFill>
          <a:srgbClr val="ADE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uds_bkgd_top+bottom_whit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49" t="-1" r="10116" b="-1"/>
          <a:stretch/>
        </p:blipFill>
        <p:spPr>
          <a:xfrm flipH="1" flipV="1">
            <a:off x="-2" y="-1"/>
            <a:ext cx="12192001" cy="6857999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306827" y="2704284"/>
            <a:ext cx="7767418" cy="863497"/>
          </a:xfrm>
        </p:spPr>
        <p:txBody>
          <a:bodyPr/>
          <a:lstStyle>
            <a:lvl1pPr algn="l">
              <a:defRPr sz="4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249961" y="3960996"/>
            <a:ext cx="2865437" cy="1052513"/>
          </a:xfrm>
        </p:spPr>
        <p:txBody>
          <a:bodyPr/>
          <a:lstStyle>
            <a:lvl1pPr>
              <a:defRPr>
                <a:solidFill>
                  <a:srgbClr val="027F9D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26470" y="2723708"/>
            <a:ext cx="2133600" cy="1619547"/>
            <a:chOff x="639620" y="2330593"/>
            <a:chExt cx="2133600" cy="1619547"/>
          </a:xfrm>
        </p:grpSpPr>
        <p:pic>
          <p:nvPicPr>
            <p:cNvPr id="7" name="Picture 6" descr="LunchBadgerIconSquare_to-match-mollys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373" y="2330593"/>
              <a:ext cx="1441166" cy="1141326"/>
            </a:xfrm>
            <a:prstGeom prst="rect">
              <a:avLst/>
            </a:prstGeom>
          </p:spPr>
        </p:pic>
        <p:pic>
          <p:nvPicPr>
            <p:cNvPr id="10" name="Picture 9" descr="lunchbadger#logo - dark letters - abbreviated.png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9620" y="3515181"/>
              <a:ext cx="2133600" cy="4349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1118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Option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louds_bottom_white.png"/>
          <p:cNvPicPr>
            <a:picLocks noChangeAspect="1"/>
          </p:cNvPicPr>
          <p:nvPr userDrawn="1"/>
        </p:nvPicPr>
        <p:blipFill>
          <a:blip r:embed="rId2" cstate="screen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28216" y="2566050"/>
            <a:ext cx="12220215" cy="4303495"/>
          </a:xfrm>
          <a:prstGeom prst="rect">
            <a:avLst/>
          </a:prstGeom>
          <a:ln>
            <a:noFill/>
          </a:ln>
        </p:spPr>
      </p:pic>
      <p:grpSp>
        <p:nvGrpSpPr>
          <p:cNvPr id="12" name="Group 11"/>
          <p:cNvGrpSpPr/>
          <p:nvPr userDrawn="1"/>
        </p:nvGrpSpPr>
        <p:grpSpPr>
          <a:xfrm>
            <a:off x="519603" y="453242"/>
            <a:ext cx="1720157" cy="1356012"/>
            <a:chOff x="930498" y="2433493"/>
            <a:chExt cx="1565627" cy="1234195"/>
          </a:xfrm>
        </p:grpSpPr>
        <p:pic>
          <p:nvPicPr>
            <p:cNvPr id="14" name="Picture 13" descr="LunchBadgerIconSquare_to-match-mollys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8829" y="2433493"/>
              <a:ext cx="1100864" cy="871825"/>
            </a:xfrm>
            <a:prstGeom prst="rect">
              <a:avLst/>
            </a:prstGeom>
          </p:spPr>
        </p:pic>
        <p:pic>
          <p:nvPicPr>
            <p:cNvPr id="15" name="Picture 14" descr="LunchBadger_wordmark_white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0498" y="3423937"/>
              <a:ext cx="1565627" cy="243751"/>
            </a:xfrm>
            <a:prstGeom prst="rect">
              <a:avLst/>
            </a:prstGeom>
          </p:spPr>
        </p:pic>
      </p:grp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306827" y="1935350"/>
            <a:ext cx="7767418" cy="863497"/>
          </a:xfrm>
        </p:spPr>
        <p:txBody>
          <a:bodyPr/>
          <a:lstStyle>
            <a:lvl1pPr algn="l">
              <a:defRPr sz="4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249961" y="3046588"/>
            <a:ext cx="2865437" cy="1052513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315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uds_bottom_white.png"/>
          <p:cNvPicPr>
            <a:picLocks noChangeAspect="1"/>
          </p:cNvPicPr>
          <p:nvPr userDrawn="1"/>
        </p:nvPicPr>
        <p:blipFill>
          <a:blip r:embed="rId2" cstate="screen">
            <a:alphaModFix amt="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28216" y="2566050"/>
            <a:ext cx="12220215" cy="4303495"/>
          </a:xfrm>
          <a:prstGeom prst="rect">
            <a:avLst/>
          </a:prstGeom>
          <a:ln>
            <a:noFill/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5525" y="2838450"/>
            <a:ext cx="7591425" cy="1104900"/>
          </a:xfrm>
        </p:spPr>
        <p:txBody>
          <a:bodyPr/>
          <a:lstStyle>
            <a:lvl1pPr algn="ctr">
              <a:defRPr sz="4400">
                <a:solidFill>
                  <a:srgbClr val="FFFFFF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0402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9638" y="451294"/>
            <a:ext cx="10430156" cy="65246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9638" y="1685925"/>
            <a:ext cx="10416776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7" name="Picture 6" descr="lunchbadger#logo - dark letters - abbreviated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381" y="6385353"/>
            <a:ext cx="1827649" cy="2965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05764" y="6403211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 err="1">
                <a:solidFill>
                  <a:srgbClr val="008BA4"/>
                </a:solidFill>
              </a:rPr>
              <a:t>LunchBadger</a:t>
            </a:r>
            <a:r>
              <a:rPr lang="en-GB" sz="1100" dirty="0">
                <a:solidFill>
                  <a:srgbClr val="008BA4"/>
                </a:solidFill>
              </a:rPr>
              <a:t> Intro</a:t>
            </a:r>
          </a:p>
        </p:txBody>
      </p:sp>
    </p:spTree>
    <p:extLst>
      <p:ext uri="{BB962C8B-B14F-4D97-AF65-F5344CB8AC3E}">
        <p14:creationId xmlns:p14="http://schemas.microsoft.com/office/powerpoint/2010/main" val="107106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58" r:id="rId9"/>
    <p:sldLayoutId id="2147483650" r:id="rId10"/>
    <p:sldLayoutId id="2147483666" r:id="rId11"/>
    <p:sldLayoutId id="2147483654" r:id="rId12"/>
    <p:sldLayoutId id="2147483665" r:id="rId13"/>
    <p:sldLayoutId id="2147483655" r:id="rId14"/>
    <p:sldLayoutId id="2147483667" r:id="rId15"/>
    <p:sldLayoutId id="2147483668" r:id="rId16"/>
  </p:sldLayoutIdLst>
  <p:txStyles>
    <p:titleStyle>
      <a:lvl1pPr algn="l" defTabSz="1088502" rtl="0" eaLnBrk="1" latinLnBrk="0" hangingPunct="1">
        <a:spcBef>
          <a:spcPct val="0"/>
        </a:spcBef>
        <a:buNone/>
        <a:defRPr sz="4400" kern="1200">
          <a:solidFill>
            <a:srgbClr val="146976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0" indent="0" algn="l" defTabSz="1088502" rtl="0" eaLnBrk="1" latinLnBrk="0" hangingPunct="1">
        <a:lnSpc>
          <a:spcPct val="120000"/>
        </a:lnSpc>
        <a:spcBef>
          <a:spcPts val="1200"/>
        </a:spcBef>
        <a:buFont typeface="Arial" pitchFamily="34" charset="0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271463" indent="-271463" algn="l" defTabSz="1088502" rtl="0" eaLnBrk="1" latinLnBrk="0" hangingPunct="1">
        <a:lnSpc>
          <a:spcPct val="120000"/>
        </a:lnSpc>
        <a:spcBef>
          <a:spcPts val="567"/>
        </a:spcBef>
        <a:buClr>
          <a:schemeClr val="tx2"/>
        </a:buClr>
        <a:buFont typeface="Ubuntu" panose="020B050403060203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592138" indent="-285750" algn="l" defTabSz="1088502" rtl="0" eaLnBrk="1" latinLnBrk="0" hangingPunct="1">
        <a:lnSpc>
          <a:spcPct val="120000"/>
        </a:lnSpc>
        <a:spcBef>
          <a:spcPts val="567"/>
        </a:spcBef>
        <a:buClr>
          <a:schemeClr val="tx2"/>
        </a:buClr>
        <a:buFont typeface="Symbol" panose="05050102010706020507" pitchFamily="18" charset="2"/>
        <a:buChar char="-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895350" indent="-231775" algn="l" defTabSz="1088502" rtl="0" eaLnBrk="1" latinLnBrk="0" hangingPunct="1">
        <a:lnSpc>
          <a:spcPct val="120000"/>
        </a:lnSpc>
        <a:spcBef>
          <a:spcPts val="567"/>
        </a:spcBef>
        <a:buClr>
          <a:schemeClr val="tx2"/>
        </a:buClr>
        <a:buFont typeface="Ubuntu" panose="020B050403060203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449129" indent="-272125" algn="l" defTabSz="1088502" rtl="0" eaLnBrk="1" latinLnBrk="0" hangingPunct="1">
        <a:spcBef>
          <a:spcPts val="0"/>
        </a:spcBef>
        <a:buFont typeface="Arial" pitchFamily="34" charset="0"/>
        <a:buChar char="»"/>
        <a:defRPr sz="2400" kern="1200">
          <a:solidFill>
            <a:schemeClr val="tx2"/>
          </a:solidFill>
          <a:latin typeface="+mn-lt"/>
          <a:ea typeface="+mn-ea"/>
          <a:cs typeface="+mn-cs"/>
        </a:defRPr>
      </a:lvl5pPr>
      <a:lvl6pPr marL="2993380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631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82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132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tiff"/><Relationship Id="rId13" Type="http://schemas.openxmlformats.org/officeDocument/2006/relationships/image" Target="../media/image45.tiff"/><Relationship Id="rId18" Type="http://schemas.openxmlformats.org/officeDocument/2006/relationships/image" Target="../media/image50.tiff"/><Relationship Id="rId26" Type="http://schemas.openxmlformats.org/officeDocument/2006/relationships/image" Target="../media/image58.tiff"/><Relationship Id="rId3" Type="http://schemas.openxmlformats.org/officeDocument/2006/relationships/image" Target="../media/image35.tiff"/><Relationship Id="rId21" Type="http://schemas.openxmlformats.org/officeDocument/2006/relationships/image" Target="../media/image53.tiff"/><Relationship Id="rId7" Type="http://schemas.openxmlformats.org/officeDocument/2006/relationships/image" Target="../media/image39.tiff"/><Relationship Id="rId12" Type="http://schemas.openxmlformats.org/officeDocument/2006/relationships/image" Target="../media/image44.tiff"/><Relationship Id="rId17" Type="http://schemas.openxmlformats.org/officeDocument/2006/relationships/image" Target="../media/image49.tiff"/><Relationship Id="rId25" Type="http://schemas.openxmlformats.org/officeDocument/2006/relationships/image" Target="../media/image57.tiff"/><Relationship Id="rId2" Type="http://schemas.openxmlformats.org/officeDocument/2006/relationships/image" Target="../media/image34.tiff"/><Relationship Id="rId16" Type="http://schemas.openxmlformats.org/officeDocument/2006/relationships/image" Target="../media/image48.tiff"/><Relationship Id="rId20" Type="http://schemas.openxmlformats.org/officeDocument/2006/relationships/image" Target="../media/image52.tiff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tiff"/><Relationship Id="rId11" Type="http://schemas.openxmlformats.org/officeDocument/2006/relationships/image" Target="../media/image43.tiff"/><Relationship Id="rId24" Type="http://schemas.openxmlformats.org/officeDocument/2006/relationships/image" Target="../media/image56.tiff"/><Relationship Id="rId5" Type="http://schemas.openxmlformats.org/officeDocument/2006/relationships/image" Target="../media/image37.tiff"/><Relationship Id="rId15" Type="http://schemas.openxmlformats.org/officeDocument/2006/relationships/image" Target="../media/image47.tiff"/><Relationship Id="rId23" Type="http://schemas.openxmlformats.org/officeDocument/2006/relationships/image" Target="../media/image55.tiff"/><Relationship Id="rId28" Type="http://schemas.openxmlformats.org/officeDocument/2006/relationships/image" Target="../media/image60.png"/><Relationship Id="rId10" Type="http://schemas.openxmlformats.org/officeDocument/2006/relationships/image" Target="../media/image42.tiff"/><Relationship Id="rId19" Type="http://schemas.openxmlformats.org/officeDocument/2006/relationships/image" Target="../media/image51.tiff"/><Relationship Id="rId31" Type="http://schemas.openxmlformats.org/officeDocument/2006/relationships/image" Target="../media/image63.png"/><Relationship Id="rId4" Type="http://schemas.openxmlformats.org/officeDocument/2006/relationships/image" Target="../media/image36.tiff"/><Relationship Id="rId9" Type="http://schemas.openxmlformats.org/officeDocument/2006/relationships/image" Target="../media/image41.tiff"/><Relationship Id="rId14" Type="http://schemas.openxmlformats.org/officeDocument/2006/relationships/image" Target="../media/image46.tiff"/><Relationship Id="rId22" Type="http://schemas.openxmlformats.org/officeDocument/2006/relationships/image" Target="../media/image54.tiff"/><Relationship Id="rId27" Type="http://schemas.openxmlformats.org/officeDocument/2006/relationships/image" Target="../media/image59.tiff"/><Relationship Id="rId30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unchbadger.com/" TargetMode="External"/><Relationship Id="rId3" Type="http://schemas.openxmlformats.org/officeDocument/2006/relationships/hyperlink" Target="http://www.express-gateway.io/" TargetMode="External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tiff"/><Relationship Id="rId9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0730" y="2156187"/>
            <a:ext cx="8465452" cy="8634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/>
              <a:t>Sustainable Competitive Advantage</a:t>
            </a:r>
          </a:p>
          <a:p>
            <a:pPr>
              <a:lnSpc>
                <a:spcPct val="100000"/>
              </a:lnSpc>
            </a:pPr>
            <a:r>
              <a:rPr lang="en-US" sz="3200" b="0" dirty="0"/>
              <a:t>An Introduction to </a:t>
            </a:r>
            <a:r>
              <a:rPr lang="en-US" sz="3200" b="0" dirty="0" err="1"/>
              <a:t>LunchBadger</a:t>
            </a:r>
            <a:endParaRPr lang="en-US" sz="3200" b="0" dirty="0"/>
          </a:p>
          <a:p>
            <a:pPr>
              <a:lnSpc>
                <a:spcPct val="150000"/>
              </a:lnSpc>
            </a:pPr>
            <a:endParaRPr lang="en-US" sz="2000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74078" y="5083930"/>
            <a:ext cx="3843339" cy="1052513"/>
          </a:xfrm>
        </p:spPr>
        <p:txBody>
          <a:bodyPr/>
          <a:lstStyle/>
          <a:p>
            <a:r>
              <a:rPr lang="en-US" dirty="0"/>
              <a:t>Al Tsang, Founder and CEO</a:t>
            </a:r>
            <a:br>
              <a:rPr lang="en-US" dirty="0"/>
            </a:br>
            <a:r>
              <a:rPr lang="en-US" dirty="0" err="1"/>
              <a:t>al@lunchbadger.com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2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and </a:t>
            </a:r>
            <a:r>
              <a:rPr lang="en-US" dirty="0" err="1"/>
              <a:t>Microservices</a:t>
            </a:r>
            <a:r>
              <a:rPr lang="en-US" dirty="0"/>
              <a:t> Are HARD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638" y="1496542"/>
            <a:ext cx="10416776" cy="64238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Billions have been spent </a:t>
            </a:r>
            <a:r>
              <a:rPr lang="en-US" b="1" dirty="0">
                <a:solidFill>
                  <a:schemeClr val="accent5"/>
                </a:solidFill>
              </a:rPr>
              <a:t>NOT</a:t>
            </a:r>
            <a:r>
              <a:rPr lang="en-US" dirty="0">
                <a:solidFill>
                  <a:schemeClr val="accent2"/>
                </a:solidFill>
              </a:rPr>
              <a:t> solving the problem…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77585" y="2298637"/>
            <a:ext cx="5700396" cy="10434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088502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1463" indent="-271463" algn="l" defTabSz="1088502" rtl="0" eaLnBrk="1" latinLnBrk="0" hangingPunct="1">
              <a:lnSpc>
                <a:spcPct val="120000"/>
              </a:lnSpc>
              <a:spcBef>
                <a:spcPts val="567"/>
              </a:spcBef>
              <a:buClr>
                <a:schemeClr val="tx2"/>
              </a:buClr>
              <a:buFont typeface="Ubuntu" panose="020B050403060203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92138" indent="-285750" algn="l" defTabSz="1088502" rtl="0" eaLnBrk="1" latinLnBrk="0" hangingPunct="1">
              <a:lnSpc>
                <a:spcPct val="120000"/>
              </a:lnSpc>
              <a:spcBef>
                <a:spcPts val="567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95350" indent="-231775" algn="l" defTabSz="1088502" rtl="0" eaLnBrk="1" latinLnBrk="0" hangingPunct="1">
              <a:lnSpc>
                <a:spcPct val="120000"/>
              </a:lnSpc>
              <a:spcBef>
                <a:spcPts val="567"/>
              </a:spcBef>
              <a:buClr>
                <a:schemeClr val="tx2"/>
              </a:buClr>
              <a:buFont typeface="Ubuntu" panose="020B050403060203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449129" indent="-272125" algn="l" defTabSz="1088502" rtl="0" eaLnBrk="1" latinLnBrk="0" hangingPunct="1">
              <a:spcBef>
                <a:spcPts val="0"/>
              </a:spcBef>
              <a:buFont typeface="Arial" pitchFamily="34" charset="0"/>
              <a:buChar char="»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34A9C5"/>
                </a:solidFill>
              </a:rPr>
              <a:t>Typically, previous attempts (like SOA):</a:t>
            </a:r>
          </a:p>
          <a:p>
            <a:pPr marL="166688" indent="-166688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SzPct val="80000"/>
              <a:buFont typeface="Wingdings" charset="2"/>
              <a:buChar char="§"/>
            </a:pPr>
            <a:r>
              <a:rPr lang="en-US" sz="1800" dirty="0"/>
              <a:t>Solved very little of the problem</a:t>
            </a:r>
          </a:p>
          <a:p>
            <a:pPr marL="166688" indent="-166688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SzPct val="80000"/>
              <a:buFont typeface="Wingdings" charset="2"/>
              <a:buChar char="§"/>
            </a:pPr>
            <a:r>
              <a:rPr lang="en-US" sz="1800" dirty="0"/>
              <a:t>Were based on proprietary standards and technology</a:t>
            </a:r>
          </a:p>
          <a:p>
            <a:pPr marL="166688" indent="-166688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SzPct val="80000"/>
              <a:buFont typeface="Wingdings" charset="2"/>
              <a:buChar char="§"/>
            </a:pPr>
            <a:r>
              <a:rPr lang="en-US" sz="1800" dirty="0"/>
              <a:t>Were not engineered specifically for the cloud</a:t>
            </a:r>
          </a:p>
          <a:p>
            <a:pPr marL="166688" indent="-166688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SzPct val="80000"/>
              <a:buFont typeface="Wingdings" charset="2"/>
              <a:buChar char="§"/>
            </a:pPr>
            <a:r>
              <a:rPr lang="en-US" sz="1800" dirty="0"/>
              <a:t>Required technical expertise that was highly specialized and hard to come by</a:t>
            </a:r>
          </a:p>
          <a:p>
            <a:pPr marL="166688" indent="-166688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SzPct val="80000"/>
              <a:buFont typeface="Wingdings" charset="2"/>
              <a:buChar char="§"/>
            </a:pPr>
            <a:r>
              <a:rPr lang="en-US" sz="1800" dirty="0"/>
              <a:t>Were very slow and brittle to iterate on changes</a:t>
            </a:r>
          </a:p>
          <a:p>
            <a:pPr marL="166688" indent="-166688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SzPct val="80000"/>
              <a:buFont typeface="Wingdings" charset="2"/>
              <a:buChar char="§"/>
            </a:pPr>
            <a:r>
              <a:rPr lang="en-US" sz="1800" dirty="0"/>
              <a:t>Became very bloated solutions trying to generally solve too many use cases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</a:pPr>
            <a:r>
              <a:rPr lang="en-US" dirty="0"/>
              <a:t>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528867" y="2484858"/>
            <a:ext cx="2964932" cy="415498"/>
            <a:chOff x="1528867" y="2484858"/>
            <a:chExt cx="2964932" cy="415498"/>
          </a:xfrm>
        </p:grpSpPr>
        <p:pic>
          <p:nvPicPr>
            <p:cNvPr id="6" name="Picture 5" descr="tibco_logo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8656" y="2504281"/>
              <a:ext cx="1375143" cy="3932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528867" y="2484858"/>
              <a:ext cx="107119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</a:rPr>
                <a:t>1997</a:t>
              </a: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2061031" y="2926185"/>
            <a:ext cx="0" cy="471966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061031" y="3887278"/>
            <a:ext cx="0" cy="471966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1031" y="4865534"/>
            <a:ext cx="0" cy="471966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1528867" y="3430367"/>
            <a:ext cx="2737016" cy="415498"/>
            <a:chOff x="1528867" y="3430367"/>
            <a:chExt cx="2737016" cy="415498"/>
          </a:xfrm>
        </p:grpSpPr>
        <p:pic>
          <p:nvPicPr>
            <p:cNvPr id="8" name="Picture 7" descr="ibm_logo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6572" y="3467833"/>
              <a:ext cx="919311" cy="36772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528867" y="3430367"/>
              <a:ext cx="107119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</a:rPr>
                <a:t>2005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28867" y="4366795"/>
            <a:ext cx="3103258" cy="528067"/>
            <a:chOff x="1528867" y="4366795"/>
            <a:chExt cx="3103258" cy="528067"/>
          </a:xfrm>
        </p:grpSpPr>
        <p:pic>
          <p:nvPicPr>
            <p:cNvPr id="5" name="Picture 4" descr="mulesoft_logo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0329" y="4366795"/>
              <a:ext cx="1651796" cy="528067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528867" y="4394417"/>
              <a:ext cx="107119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</a:rPr>
                <a:t>2006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28867" y="5304892"/>
            <a:ext cx="2989788" cy="609084"/>
            <a:chOff x="1528867" y="5304892"/>
            <a:chExt cx="2989788" cy="609084"/>
          </a:xfrm>
        </p:grpSpPr>
        <p:sp>
          <p:nvSpPr>
            <p:cNvPr id="20" name="TextBox 19"/>
            <p:cNvSpPr txBox="1"/>
            <p:nvPr/>
          </p:nvSpPr>
          <p:spPr>
            <a:xfrm>
              <a:off x="1528867" y="5358469"/>
              <a:ext cx="107119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</a:rPr>
                <a:t>2014</a:t>
              </a:r>
            </a:p>
          </p:txBody>
        </p:sp>
        <p:pic>
          <p:nvPicPr>
            <p:cNvPr id="16" name="Picture 15" descr="aws_logo-full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5945" y="5304892"/>
              <a:ext cx="1522710" cy="609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19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0E466-1B0E-DB40-A8D1-C8E0DDEB6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638" y="1701359"/>
            <a:ext cx="10430156" cy="652468"/>
          </a:xfrm>
        </p:spPr>
        <p:txBody>
          <a:bodyPr/>
          <a:lstStyle/>
          <a:p>
            <a:pPr algn="ctr"/>
            <a:r>
              <a:rPr lang="en-US" dirty="0"/>
              <a:t>Trailblazers that </a:t>
            </a:r>
            <a:r>
              <a:rPr lang="en-US" i="1" dirty="0"/>
              <a:t>did </a:t>
            </a:r>
            <a:br>
              <a:rPr lang="en-US" i="1" dirty="0"/>
            </a:br>
            <a:r>
              <a:rPr lang="en-US" dirty="0"/>
              <a:t>solve this problem: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0384CC-ABB6-FC42-88DA-8CA067FAC1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992" y="3319572"/>
            <a:ext cx="2638981" cy="1099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A896C9-FA83-834D-868F-FCE0226022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8725" y="2382807"/>
            <a:ext cx="4136942" cy="3102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0F2891-C849-4448-9E1F-0B69F29110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2321" y="2994325"/>
            <a:ext cx="4103366" cy="150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74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efan-steinbauer-452213-unsplash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7"/>
          <a:stretch/>
        </p:blipFill>
        <p:spPr>
          <a:xfrm>
            <a:off x="-25474" y="-175524"/>
            <a:ext cx="12217832" cy="703511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7353" y="2160119"/>
            <a:ext cx="10416776" cy="2062753"/>
          </a:xfrm>
        </p:spPr>
        <p:txBody>
          <a:bodyPr/>
          <a:lstStyle/>
          <a:p>
            <a:pPr algn="ctr">
              <a:buSzPct val="100000"/>
            </a:pPr>
            <a:r>
              <a:rPr lang="mr-IN" sz="4400" b="1" kern="0" dirty="0">
                <a:solidFill>
                  <a:schemeClr val="bg1"/>
                </a:solidFill>
                <a:latin typeface="Ubuntu Regular"/>
                <a:cs typeface="Ubuntu Regular"/>
              </a:rPr>
              <a:t>…</a:t>
            </a:r>
            <a:r>
              <a:rPr lang="en-US" sz="4400" b="1" kern="0" dirty="0">
                <a:solidFill>
                  <a:schemeClr val="bg1"/>
                </a:solidFill>
                <a:latin typeface="Ubuntu Regular"/>
                <a:cs typeface="Ubuntu Regular"/>
              </a:rPr>
              <a:t> but it’s </a:t>
            </a:r>
            <a:r>
              <a:rPr lang="en-US" sz="4400" b="1" kern="0" dirty="0">
                <a:solidFill>
                  <a:schemeClr val="accent5"/>
                </a:solidFill>
                <a:latin typeface="Ubuntu Regular"/>
                <a:cs typeface="Ubuntu Regular"/>
              </a:rPr>
              <a:t>“secret sauce”</a:t>
            </a:r>
            <a:r>
              <a:rPr lang="en-US" sz="4400" b="1" kern="0" dirty="0">
                <a:solidFill>
                  <a:schemeClr val="bg1"/>
                </a:solidFill>
                <a:latin typeface="Ubuntu Regular"/>
                <a:cs typeface="Ubuntu Regular"/>
              </a:rPr>
              <a:t> </a:t>
            </a:r>
            <a:br>
              <a:rPr lang="en-US" sz="4400" b="1" kern="0" dirty="0">
                <a:solidFill>
                  <a:schemeClr val="bg1"/>
                </a:solidFill>
                <a:latin typeface="Ubuntu Regular"/>
                <a:cs typeface="Ubuntu Regular"/>
              </a:rPr>
            </a:br>
            <a:r>
              <a:rPr lang="en-US" sz="4400" b="1" kern="0" dirty="0">
                <a:solidFill>
                  <a:schemeClr val="bg1"/>
                </a:solidFill>
                <a:latin typeface="Ubuntu Regular"/>
                <a:cs typeface="Ubuntu Regular"/>
              </a:rPr>
              <a:t>and highly bespoke to their orgs</a:t>
            </a:r>
          </a:p>
        </p:txBody>
      </p:sp>
    </p:spTree>
    <p:extLst>
      <p:ext uri="{BB962C8B-B14F-4D97-AF65-F5344CB8AC3E}">
        <p14:creationId xmlns:p14="http://schemas.microsoft.com/office/powerpoint/2010/main" val="427892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Stock-514210781.jpg"/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0413" cy="68595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0413" cy="6859587"/>
          </a:xfrm>
          <a:prstGeom prst="rect">
            <a:avLst/>
          </a:prstGeom>
          <a:solidFill>
            <a:schemeClr val="tx1">
              <a:alpha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131681" y="1182948"/>
            <a:ext cx="5928638" cy="791300"/>
          </a:xfrm>
          <a:prstGeom prst="rect">
            <a:avLst/>
          </a:prstGeom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2517" tIns="42517" rIns="42517" bIns="42517" anchor="t" anchorCtr="0">
            <a:noAutofit/>
          </a:bodyPr>
          <a:lstStyle>
            <a:lvl1pPr marL="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1pPr>
            <a:lvl2pPr marL="4572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9144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13716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18288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22860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27432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32004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36576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>
              <a:lnSpc>
                <a:spcPct val="120000"/>
              </a:lnSpc>
              <a:buSzPct val="100000"/>
            </a:pPr>
            <a:r>
              <a:rPr lang="en-US" sz="4400" b="1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Regular"/>
                <a:cs typeface="Ubuntu Regular"/>
              </a:rPr>
              <a:t>Everyone else is here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74352" y="3570317"/>
            <a:ext cx="6942162" cy="2227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2517" tIns="42517" rIns="42517" bIns="42517" anchor="t" anchorCtr="0">
            <a:noAutofit/>
          </a:bodyPr>
          <a:lstStyle>
            <a:lvl1pPr marL="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1pPr>
            <a:lvl2pPr marL="4572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9144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13716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18288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22860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27432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32004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36576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>
              <a:lnSpc>
                <a:spcPct val="120000"/>
              </a:lnSpc>
              <a:buSzPct val="100000"/>
            </a:pPr>
            <a:r>
              <a:rPr lang="mr-IN" sz="2600" b="1" kern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Regular"/>
                <a:cs typeface="Ubuntu Regular"/>
              </a:rPr>
              <a:t>…</a:t>
            </a:r>
            <a:r>
              <a:rPr lang="en-US" sz="2600" b="1" kern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Regular"/>
                <a:cs typeface="Ubuntu Regular"/>
              </a:rPr>
              <a:t>inexperienced and poorly equipped </a:t>
            </a:r>
            <a:br>
              <a:rPr lang="en-US" sz="2600" b="1" kern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Regular"/>
                <a:cs typeface="Ubuntu Regular"/>
              </a:rPr>
            </a:br>
            <a:r>
              <a:rPr lang="en-US" sz="2600" b="1" kern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Regular"/>
                <a:cs typeface="Ubuntu Regular"/>
              </a:rPr>
              <a:t>in a world that is rapidly moving </a:t>
            </a:r>
            <a:br>
              <a:rPr lang="en-US" sz="2600" b="1" kern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Regular"/>
                <a:cs typeface="Ubuntu Regular"/>
              </a:rPr>
            </a:br>
            <a:r>
              <a:rPr lang="en-US" sz="2600" b="1" kern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Regular"/>
                <a:cs typeface="Ubuntu Regular"/>
              </a:rPr>
              <a:t>to cloud-based APIs built with </a:t>
            </a:r>
            <a:br>
              <a:rPr lang="en-US" sz="2600" b="1" kern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Regular"/>
                <a:cs typeface="Ubuntu Regular"/>
              </a:rPr>
            </a:br>
            <a:r>
              <a:rPr lang="en-US" sz="2600" b="1" kern="0" dirty="0" err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Regular"/>
                <a:cs typeface="Ubuntu Regular"/>
              </a:rPr>
              <a:t>serverless</a:t>
            </a:r>
            <a:r>
              <a:rPr lang="en-US" sz="2600" b="1" kern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Regular"/>
                <a:cs typeface="Ubuntu Regular"/>
              </a:rPr>
              <a:t> and </a:t>
            </a:r>
            <a:r>
              <a:rPr lang="en-US" sz="2600" b="1" kern="0" dirty="0" err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Regular"/>
                <a:cs typeface="Ubuntu Regular"/>
              </a:rPr>
              <a:t>microservices</a:t>
            </a:r>
            <a:endParaRPr lang="en-US" sz="2600" b="1" kern="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Ubuntu Regular"/>
              <a:cs typeface="Ubuntu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7414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62136" y="2838450"/>
            <a:ext cx="10234383" cy="1104900"/>
          </a:xfrm>
        </p:spPr>
        <p:txBody>
          <a:bodyPr/>
          <a:lstStyle/>
          <a:p>
            <a:r>
              <a:rPr lang="en-US" sz="4800" dirty="0" err="1">
                <a:solidFill>
                  <a:schemeClr val="bg1"/>
                </a:solidFill>
              </a:rPr>
              <a:t>LunchBadger</a:t>
            </a:r>
            <a:r>
              <a:rPr lang="en-US" sz="4800" dirty="0">
                <a:solidFill>
                  <a:schemeClr val="bg1"/>
                </a:solidFill>
              </a:rPr>
              <a:t> solves this problem.</a:t>
            </a:r>
          </a:p>
        </p:txBody>
      </p:sp>
    </p:spTree>
    <p:extLst>
      <p:ext uri="{BB962C8B-B14F-4D97-AF65-F5344CB8AC3E}">
        <p14:creationId xmlns:p14="http://schemas.microsoft.com/office/powerpoint/2010/main" val="414637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552" y="452557"/>
            <a:ext cx="10430156" cy="652468"/>
          </a:xfrm>
        </p:spPr>
        <p:txBody>
          <a:bodyPr/>
          <a:lstStyle/>
          <a:p>
            <a:pPr algn="ctr"/>
            <a:r>
              <a:rPr lang="en-US" dirty="0"/>
              <a:t>Our Offerings Today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EEB8F6-EDB2-2045-993B-015F3C3FF727}"/>
              </a:ext>
            </a:extLst>
          </p:cNvPr>
          <p:cNvSpPr/>
          <p:nvPr/>
        </p:nvSpPr>
        <p:spPr>
          <a:xfrm>
            <a:off x="7203004" y="2153546"/>
            <a:ext cx="4635403" cy="3006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SzPct val="100000"/>
            </a:pPr>
            <a:r>
              <a:rPr lang="en-US" sz="2000" b="1" kern="0" dirty="0">
                <a:solidFill>
                  <a:srgbClr val="008BA4"/>
                </a:solidFill>
                <a:latin typeface="Ubuntu Bold"/>
                <a:cs typeface="Ubuntu Bold"/>
              </a:rPr>
              <a:t>Express Gateway: An API Gateway built on </a:t>
            </a:r>
            <a:r>
              <a:rPr lang="en-US" sz="2000" b="1" kern="0" dirty="0" err="1">
                <a:solidFill>
                  <a:srgbClr val="008BA4"/>
                </a:solidFill>
                <a:latin typeface="Ubuntu Bold"/>
                <a:cs typeface="Ubuntu Bold"/>
              </a:rPr>
              <a:t>ExpressJS</a:t>
            </a:r>
            <a:endParaRPr lang="en-US" sz="2000" b="1" kern="0" dirty="0">
              <a:solidFill>
                <a:srgbClr val="008BA4"/>
              </a:solidFill>
              <a:latin typeface="Ubuntu Bold"/>
              <a:cs typeface="Ubuntu Bold"/>
            </a:endParaRPr>
          </a:p>
          <a:p>
            <a:pPr marL="225425" indent="-225425">
              <a:lnSpc>
                <a:spcPct val="120000"/>
              </a:lnSpc>
              <a:buSzPct val="100000"/>
              <a:buFont typeface="Arial"/>
              <a:buChar char="•"/>
            </a:pPr>
            <a:r>
              <a:rPr lang="en-US" sz="20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API gateway - the heart of </a:t>
            </a:r>
            <a:r>
              <a:rPr lang="en-US" sz="2000" kern="0" dirty="0" err="1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microservices</a:t>
            </a:r>
            <a:endParaRPr lang="en-US" sz="2000" i="1" kern="0" dirty="0">
              <a:solidFill>
                <a:schemeClr val="bg1">
                  <a:lumMod val="50000"/>
                </a:schemeClr>
              </a:solidFill>
              <a:latin typeface="Ubuntu Regular"/>
              <a:cs typeface="Ubuntu Regular"/>
            </a:endParaRPr>
          </a:p>
          <a:p>
            <a:pPr marL="225425" indent="-225425">
              <a:lnSpc>
                <a:spcPct val="120000"/>
              </a:lnSpc>
              <a:buSzPct val="100000"/>
              <a:buFont typeface="Arial"/>
              <a:buChar char="•"/>
            </a:pPr>
            <a:r>
              <a:rPr lang="en-US" sz="20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Large early adoption</a:t>
            </a:r>
          </a:p>
          <a:p>
            <a:pPr marL="225425" indent="-225425">
              <a:lnSpc>
                <a:spcPct val="120000"/>
              </a:lnSpc>
              <a:buSzPct val="100000"/>
              <a:buFont typeface="Arial"/>
              <a:buChar char="•"/>
            </a:pPr>
            <a:r>
              <a:rPr lang="en-US" sz="20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Proudly sponsored by </a:t>
            </a:r>
            <a:r>
              <a:rPr lang="en-US" sz="2000" kern="0" dirty="0" err="1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LunchBadger</a:t>
            </a:r>
            <a:r>
              <a:rPr lang="en-US" sz="20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, </a:t>
            </a:r>
            <a:r>
              <a:rPr lang="en-US" sz="2000" kern="0" dirty="0" err="1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Joyent</a:t>
            </a:r>
            <a:r>
              <a:rPr lang="en-US" sz="20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 and </a:t>
            </a:r>
            <a:br>
              <a:rPr lang="en-US" sz="20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</a:br>
            <a:r>
              <a:rPr lang="en-US" sz="20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the Node Foundation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270A6-49F6-3A43-BB3F-772923BBC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28" y="1462164"/>
            <a:ext cx="6074499" cy="28246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E6A4F4-4BBA-344B-8CE9-BD366A8660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3035" y="4467377"/>
            <a:ext cx="1792506" cy="627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A72B4F-3234-324F-92DB-08D7680A0C0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6901" y="5190174"/>
            <a:ext cx="2053440" cy="726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3943A6-F02C-C748-BB23-0EF1EE79281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638" y="4576753"/>
            <a:ext cx="2448272" cy="39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6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 flipV="1">
            <a:off x="985166" y="3732809"/>
            <a:ext cx="5057827" cy="237441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978522" y="3346276"/>
            <a:ext cx="5062158" cy="406410"/>
          </a:xfrm>
          <a:prstGeom prst="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 Gateway is becoming ubiquitous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727993" y="3408859"/>
            <a:ext cx="1563216" cy="368125"/>
          </a:xfrm>
        </p:spPr>
        <p:txBody>
          <a:bodyPr/>
          <a:lstStyle/>
          <a:p>
            <a:pPr algn="ctr"/>
            <a:r>
              <a:rPr lang="en-US" sz="1400" b="1" spc="150" dirty="0">
                <a:solidFill>
                  <a:srgbClr val="FFFFFF"/>
                </a:solidFill>
              </a:rPr>
              <a:t>Fortune 500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8798CB-199E-E146-8C6A-E0E3D069BB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644" y="4002650"/>
            <a:ext cx="1712620" cy="4551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0384CC-ABB6-FC42-88DA-8CA067FAC1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0464" y="4574337"/>
            <a:ext cx="1247524" cy="5198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2FC702-48EA-4E4C-9F3F-C91526374B6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9475" y="5105993"/>
            <a:ext cx="849500" cy="849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CBF422-10FE-5E42-91E3-7D5A32CDEF8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9753" y="3975641"/>
            <a:ext cx="1332440" cy="377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498831-1562-2B4D-8B2D-B9F1FC6FCBD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7472" y="5229994"/>
            <a:ext cx="563829" cy="5871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A896C9-FA83-834D-868F-FCE0226022F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5707" y="5305788"/>
            <a:ext cx="1216217" cy="5165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FF920E1-8F7D-0349-A08A-A6EC0B28B7A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7272" y="4250449"/>
            <a:ext cx="941789" cy="66235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F49ABB0-27EA-7449-800A-BB539839968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634" y="5309380"/>
            <a:ext cx="1457249" cy="41385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90F2891-C849-4448-9E1F-0B69F291102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4859" y="4494337"/>
            <a:ext cx="1502315" cy="5519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6157825" y="3346276"/>
            <a:ext cx="5062158" cy="2760952"/>
            <a:chOff x="6157825" y="3346276"/>
            <a:chExt cx="5062158" cy="2760952"/>
          </a:xfrm>
        </p:grpSpPr>
        <p:sp>
          <p:nvSpPr>
            <p:cNvPr id="23" name="Rectangle 22"/>
            <p:cNvSpPr/>
            <p:nvPr/>
          </p:nvSpPr>
          <p:spPr>
            <a:xfrm flipV="1">
              <a:off x="6162156" y="3732809"/>
              <a:ext cx="5057827" cy="237441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157825" y="3346276"/>
              <a:ext cx="5062158" cy="406410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7728138" y="3408761"/>
              <a:ext cx="1921532" cy="368224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1088502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itchFamily="34" charset="0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71463" indent="-271463" algn="l" defTabSz="1088502" rtl="0" eaLnBrk="1" latinLnBrk="0" hangingPunct="1">
                <a:lnSpc>
                  <a:spcPct val="120000"/>
                </a:lnSpc>
                <a:spcBef>
                  <a:spcPts val="567"/>
                </a:spcBef>
                <a:buClr>
                  <a:schemeClr val="tx2"/>
                </a:buClr>
                <a:buSzPct val="85000"/>
                <a:buFont typeface="Wingdings" charset="2"/>
                <a:buChar char="§"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92138" indent="-285750" algn="l" defTabSz="1088502" rtl="0" eaLnBrk="1" latinLnBrk="0" hangingPunct="1">
                <a:lnSpc>
                  <a:spcPct val="120000"/>
                </a:lnSpc>
                <a:spcBef>
                  <a:spcPts val="567"/>
                </a:spcBef>
                <a:buClr>
                  <a:schemeClr val="tx2"/>
                </a:buClr>
                <a:buFont typeface="Symbol" panose="05050102010706020507" pitchFamily="18" charset="2"/>
                <a:buChar char="-"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895350" indent="-231775" algn="l" defTabSz="1088502" rtl="0" eaLnBrk="1" latinLnBrk="0" hangingPunct="1">
                <a:lnSpc>
                  <a:spcPct val="120000"/>
                </a:lnSpc>
                <a:spcBef>
                  <a:spcPts val="567"/>
                </a:spcBef>
                <a:buClr>
                  <a:schemeClr val="tx2"/>
                </a:buClr>
                <a:buFont typeface="Ubuntu" panose="020B0504030602030204" pitchFamily="34" charset="0"/>
                <a:buChar char="•"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449129" indent="-272125" algn="l" defTabSz="1088502" rtl="0" eaLnBrk="1" latinLnBrk="0" hangingPunct="1">
                <a:spcBef>
                  <a:spcPts val="0"/>
                </a:spcBef>
                <a:buFont typeface="Arial" pitchFamily="34" charset="0"/>
                <a:buChar char="»"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993380" indent="-272125" algn="l" defTabSz="108850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37631" indent="-272125" algn="l" defTabSz="108850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81882" indent="-272125" algn="l" defTabSz="108850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26132" indent="-272125" algn="l" defTabSz="108850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spc="150" dirty="0">
                  <a:solidFill>
                    <a:srgbClr val="FFFFFF"/>
                  </a:solidFill>
                </a:rPr>
                <a:t>Global Adoption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908713" y="4425315"/>
              <a:ext cx="4086248" cy="1488602"/>
              <a:chOff x="6365430" y="3912568"/>
              <a:chExt cx="4409181" cy="160624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91CC268-8F8A-4C4E-9059-FEC35FC06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86184" y="4974664"/>
                <a:ext cx="1275087" cy="38252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9261B4B-10E9-9B4B-B568-19E862D5E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29466" y="4949003"/>
                <a:ext cx="1203816" cy="569807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FB0A089-4539-5247-AB00-5155529561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5430" y="3912568"/>
                <a:ext cx="1212227" cy="909171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D4BC4F6-2986-4447-B3EE-ADC5CA4EB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75104" y="4778798"/>
                <a:ext cx="799507" cy="699569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80150FA-3436-804F-8B8D-857B673A6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4580" y="5133913"/>
              <a:ext cx="589794" cy="7455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9805E9D-430F-1E45-935A-365D0DBA6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39622" y="3889115"/>
              <a:ext cx="1186598" cy="43310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189460E-2743-944B-9A9B-9498EFA3E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62619" y="4520144"/>
              <a:ext cx="1231746" cy="591924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316F494-4D5F-574A-8289-FF41D456A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605" y="4701811"/>
              <a:ext cx="976723" cy="3906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978521" y="1104587"/>
            <a:ext cx="10263807" cy="2053944"/>
            <a:chOff x="978521" y="1104587"/>
            <a:chExt cx="10263807" cy="2053944"/>
          </a:xfrm>
        </p:grpSpPr>
        <p:sp>
          <p:nvSpPr>
            <p:cNvPr id="19" name="Rectangle 18"/>
            <p:cNvSpPr/>
            <p:nvPr/>
          </p:nvSpPr>
          <p:spPr>
            <a:xfrm>
              <a:off x="980727" y="1380476"/>
              <a:ext cx="10261601" cy="1380477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78521" y="2738865"/>
              <a:ext cx="10261601" cy="406410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Content Placeholder 2"/>
            <p:cNvSpPr txBox="1">
              <a:spLocks/>
            </p:cNvSpPr>
            <p:nvPr/>
          </p:nvSpPr>
          <p:spPr>
            <a:xfrm>
              <a:off x="3677420" y="2790309"/>
              <a:ext cx="4859048" cy="36822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1088502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itchFamily="34" charset="0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71463" indent="-271463" algn="l" defTabSz="1088502" rtl="0" eaLnBrk="1" latinLnBrk="0" hangingPunct="1">
                <a:lnSpc>
                  <a:spcPct val="120000"/>
                </a:lnSpc>
                <a:spcBef>
                  <a:spcPts val="567"/>
                </a:spcBef>
                <a:buClr>
                  <a:schemeClr val="tx2"/>
                </a:buClr>
                <a:buSzPct val="85000"/>
                <a:buFont typeface="Wingdings" charset="2"/>
                <a:buChar char="§"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592138" indent="-285750" algn="l" defTabSz="1088502" rtl="0" eaLnBrk="1" latinLnBrk="0" hangingPunct="1">
                <a:lnSpc>
                  <a:spcPct val="120000"/>
                </a:lnSpc>
                <a:spcBef>
                  <a:spcPts val="567"/>
                </a:spcBef>
                <a:buClr>
                  <a:schemeClr val="tx2"/>
                </a:buClr>
                <a:buFont typeface="Symbol" panose="05050102010706020507" pitchFamily="18" charset="2"/>
                <a:buChar char="-"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895350" indent="-231775" algn="l" defTabSz="1088502" rtl="0" eaLnBrk="1" latinLnBrk="0" hangingPunct="1">
                <a:lnSpc>
                  <a:spcPct val="120000"/>
                </a:lnSpc>
                <a:spcBef>
                  <a:spcPts val="567"/>
                </a:spcBef>
                <a:buClr>
                  <a:schemeClr val="tx2"/>
                </a:buClr>
                <a:buFont typeface="Ubuntu" panose="020B0504030602030204" pitchFamily="34" charset="0"/>
                <a:buChar char="•"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449129" indent="-272125" algn="l" defTabSz="1088502" rtl="0" eaLnBrk="1" latinLnBrk="0" hangingPunct="1">
                <a:spcBef>
                  <a:spcPts val="0"/>
                </a:spcBef>
                <a:buFont typeface="Arial" pitchFamily="34" charset="0"/>
                <a:buChar char="»"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993380" indent="-272125" algn="l" defTabSz="108850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37631" indent="-272125" algn="l" defTabSz="108850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81882" indent="-272125" algn="l" defTabSz="108850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26132" indent="-272125" algn="l" defTabSz="108850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spc="150" dirty="0">
                  <a:solidFill>
                    <a:schemeClr val="bg1"/>
                  </a:solidFill>
                </a:rPr>
                <a:t>Wide Industries &amp; Sectors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8DC877-670E-EB4E-B4D6-CDEBC14BB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2724" y="1104587"/>
              <a:ext cx="1022227" cy="102222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497F646-8B89-6C46-A739-D45FC68C5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37856" y="2008135"/>
              <a:ext cx="1344555" cy="38235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83A232C-FF39-6E46-8B01-D59E75F9C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99501" y="1441817"/>
              <a:ext cx="1184682" cy="32104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44E6E57-1081-7945-A0E6-44611FB35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644502" y="1800809"/>
              <a:ext cx="1384300" cy="889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F2FDA07-D967-3640-AED7-EDCADAF4D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5150" y="1875170"/>
              <a:ext cx="1310241" cy="64034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015B631-9484-FB46-97C3-167FE7E6E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3516" y="1728590"/>
              <a:ext cx="899333" cy="550392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A7CAEDF-DD48-0C40-89A0-B0FDB9C19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9553" y="1450046"/>
              <a:ext cx="1137201" cy="282524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7610DAB-89C2-FA47-BD4F-A869F0EFF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06084" y="1443466"/>
              <a:ext cx="1324782" cy="110575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AE785C4-FF94-4D4A-87E0-F9481BFAA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07641" y="1133118"/>
              <a:ext cx="946516" cy="946516"/>
            </a:xfrm>
            <a:prstGeom prst="rect">
              <a:avLst/>
            </a:prstGeom>
          </p:spPr>
        </p:pic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526" y="3818566"/>
            <a:ext cx="675771" cy="67577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759" y="1990636"/>
            <a:ext cx="532148" cy="63289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55" y="2027470"/>
            <a:ext cx="866802" cy="55922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560" y="3940431"/>
            <a:ext cx="1742652" cy="49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4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9172BD-C961-5740-9FC4-46962E802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81" y="1868766"/>
            <a:ext cx="6192159" cy="40575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EEB8F6-EDB2-2045-993B-015F3C3FF727}"/>
              </a:ext>
            </a:extLst>
          </p:cNvPr>
          <p:cNvSpPr/>
          <p:nvPr/>
        </p:nvSpPr>
        <p:spPr>
          <a:xfrm>
            <a:off x="7202447" y="2153544"/>
            <a:ext cx="4119982" cy="266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SzPct val="100000"/>
            </a:pPr>
            <a:r>
              <a:rPr lang="en-US" sz="2000" b="1" kern="0" dirty="0" err="1">
                <a:solidFill>
                  <a:srgbClr val="008BA4"/>
                </a:solidFill>
                <a:latin typeface="Ubuntu Bold"/>
                <a:cs typeface="Ubuntu Bold"/>
              </a:rPr>
              <a:t>LunchBadger</a:t>
            </a:r>
            <a:r>
              <a:rPr lang="en-US" sz="2000" b="1" kern="0" dirty="0">
                <a:solidFill>
                  <a:srgbClr val="008BA4"/>
                </a:solidFill>
                <a:latin typeface="Ubuntu Bold"/>
                <a:cs typeface="Ubuntu Bold"/>
              </a:rPr>
              <a:t>: </a:t>
            </a:r>
            <a:r>
              <a:rPr lang="en-US" sz="2000" b="1" kern="0" dirty="0" err="1">
                <a:solidFill>
                  <a:srgbClr val="008BA4"/>
                </a:solidFill>
                <a:latin typeface="Ubuntu Bold"/>
                <a:cs typeface="Ubuntu Bold"/>
              </a:rPr>
              <a:t>Microservices</a:t>
            </a:r>
            <a:r>
              <a:rPr lang="en-US" sz="2000" b="1" kern="0" dirty="0">
                <a:solidFill>
                  <a:srgbClr val="008BA4"/>
                </a:solidFill>
                <a:latin typeface="Ubuntu Bold"/>
                <a:cs typeface="Ubuntu Bold"/>
              </a:rPr>
              <a:t> and </a:t>
            </a:r>
            <a:r>
              <a:rPr lang="en-US" sz="2000" b="1" kern="0" dirty="0" err="1">
                <a:solidFill>
                  <a:srgbClr val="008BA4"/>
                </a:solidFill>
                <a:latin typeface="Ubuntu Bold"/>
                <a:cs typeface="Ubuntu Bold"/>
              </a:rPr>
              <a:t>Serverless</a:t>
            </a:r>
            <a:r>
              <a:rPr lang="en-US" sz="2000" b="1" kern="0" dirty="0">
                <a:solidFill>
                  <a:srgbClr val="008BA4"/>
                </a:solidFill>
                <a:latin typeface="Ubuntu Bold"/>
                <a:cs typeface="Ubuntu Bold"/>
              </a:rPr>
              <a:t> Platform</a:t>
            </a:r>
          </a:p>
          <a:p>
            <a:pPr marL="227013" indent="-227013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Flagship product</a:t>
            </a:r>
          </a:p>
          <a:p>
            <a:pPr marL="227013" indent="-227013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Commercial – “the </a:t>
            </a:r>
            <a:r>
              <a:rPr lang="en-US" sz="2000" i="1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rest</a:t>
            </a:r>
            <a:r>
              <a:rPr lang="en-US" sz="20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 of the toolbox”</a:t>
            </a:r>
          </a:p>
          <a:p>
            <a:pPr marL="227013" indent="-227013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Co-developed  and piloted by large enterprises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87552" y="452557"/>
            <a:ext cx="10430156" cy="65246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88502" rtl="0" eaLnBrk="1" latinLnBrk="0" hangingPunct="1">
              <a:spcBef>
                <a:spcPct val="0"/>
              </a:spcBef>
              <a:buNone/>
              <a:defRPr sz="4400" kern="1200">
                <a:solidFill>
                  <a:srgbClr val="146976"/>
                </a:solidFill>
                <a:latin typeface="Ubuntu" panose="020B05040306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Our Offerings Today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8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B_architectur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8701" y="1108675"/>
            <a:ext cx="9298027" cy="49714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638" y="237994"/>
            <a:ext cx="10430156" cy="652468"/>
          </a:xfrm>
        </p:spPr>
        <p:txBody>
          <a:bodyPr/>
          <a:lstStyle/>
          <a:p>
            <a:pPr algn="ctr"/>
            <a:r>
              <a:rPr lang="en-US" dirty="0" err="1"/>
              <a:t>LunchBadger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48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62136" y="2838450"/>
            <a:ext cx="10234383" cy="1104900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Walkthrough</a:t>
            </a:r>
          </a:p>
        </p:txBody>
      </p:sp>
    </p:spTree>
    <p:extLst>
      <p:ext uri="{BB962C8B-B14F-4D97-AF65-F5344CB8AC3E}">
        <p14:creationId xmlns:p14="http://schemas.microsoft.com/office/powerpoint/2010/main" val="165072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582" y="451294"/>
            <a:ext cx="4638295" cy="652468"/>
          </a:xfrm>
        </p:spPr>
        <p:txBody>
          <a:bodyPr/>
          <a:lstStyle/>
          <a:p>
            <a:r>
              <a:rPr lang="en-US" sz="3600" dirty="0"/>
              <a:t>Management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582" y="1423636"/>
            <a:ext cx="2325542" cy="4086225"/>
          </a:xfrm>
        </p:spPr>
        <p:txBody>
          <a:bodyPr numCol="1" spcCol="365760"/>
          <a:lstStyle/>
          <a:p>
            <a:pPr marL="233363" indent="-233363">
              <a:spcBef>
                <a:spcPts val="0"/>
              </a:spcBef>
              <a:buSzPct val="100000"/>
            </a:pPr>
            <a:r>
              <a:rPr lang="en-US" sz="1800" b="1" kern="0" dirty="0">
                <a:solidFill>
                  <a:srgbClr val="34A9C5"/>
                </a:solidFill>
                <a:latin typeface="Ubuntu Regular"/>
                <a:cs typeface="Ubuntu Regular"/>
              </a:rPr>
              <a:t>Al Tsang</a:t>
            </a:r>
          </a:p>
          <a:p>
            <a:pPr marL="233363" indent="-233363">
              <a:spcBef>
                <a:spcPts val="0"/>
              </a:spcBef>
              <a:buSzPct val="100000"/>
            </a:pPr>
            <a:r>
              <a:rPr lang="en-US" sz="1600" i="1" kern="0" dirty="0">
                <a:solidFill>
                  <a:srgbClr val="34A9C5"/>
                </a:solidFill>
                <a:latin typeface="Ubuntu Italic"/>
                <a:cs typeface="Ubuntu Italic"/>
              </a:rPr>
              <a:t>Founder and CEO</a:t>
            </a:r>
          </a:p>
          <a:p>
            <a:pPr marL="233363" indent="-233363">
              <a:spcBef>
                <a:spcPts val="600"/>
              </a:spcBef>
              <a:buSzPct val="100000"/>
              <a:buFont typeface="Wingdings" charset="2"/>
              <a:buChar char="§"/>
            </a:pPr>
            <a: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Widely recognized practitioner and thought leader in </a:t>
            </a:r>
            <a:r>
              <a:rPr lang="en-US" sz="1400" kern="0" dirty="0" err="1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microservices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 </a:t>
            </a:r>
            <a:b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</a:br>
            <a: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and APIs</a:t>
            </a:r>
          </a:p>
          <a:p>
            <a:pPr marL="233363" indent="-233363">
              <a:spcBef>
                <a:spcPts val="600"/>
              </a:spcBef>
              <a:buSzPct val="100000"/>
              <a:buFont typeface="Wingdings" charset="2"/>
              <a:buChar char="§"/>
            </a:pPr>
            <a: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Open source champion, creator of </a:t>
            </a:r>
            <a:r>
              <a:rPr lang="en-US" sz="1400" kern="0" dirty="0" err="1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LoopBack.js</a:t>
            </a:r>
            <a:endParaRPr lang="en-US" sz="1400" kern="0" dirty="0">
              <a:solidFill>
                <a:schemeClr val="bg1">
                  <a:lumMod val="50000"/>
                </a:schemeClr>
              </a:solidFill>
              <a:latin typeface="Ubuntu Regular"/>
              <a:cs typeface="Ubuntu Regular"/>
            </a:endParaRPr>
          </a:p>
          <a:p>
            <a:pPr marL="233363" indent="-233363">
              <a:spcBef>
                <a:spcPts val="600"/>
              </a:spcBef>
              <a:buSzPct val="100000"/>
              <a:buFont typeface="Wingdings" charset="2"/>
              <a:buChar char="§"/>
            </a:pPr>
            <a: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Co-founder and CTO of StrongLoop, acquired by </a:t>
            </a:r>
            <a:b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</a:br>
            <a: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IBM Sep 2015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955578" y="1423636"/>
            <a:ext cx="2792883" cy="2372950"/>
          </a:xfrm>
          <a:prstGeom prst="rect">
            <a:avLst/>
          </a:prstGeom>
        </p:spPr>
        <p:txBody>
          <a:bodyPr vert="horz" lIns="0" tIns="0" rIns="0" bIns="0" numCol="1" spcCol="365760" rtlCol="0">
            <a:noAutofit/>
          </a:bodyPr>
          <a:lstStyle>
            <a:lvl1pPr marL="0" indent="0" algn="l" defTabSz="1088502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1463" indent="-271463" algn="l" defTabSz="1088502" rtl="0" eaLnBrk="1" latinLnBrk="0" hangingPunct="1">
              <a:lnSpc>
                <a:spcPct val="120000"/>
              </a:lnSpc>
              <a:spcBef>
                <a:spcPts val="567"/>
              </a:spcBef>
              <a:buClr>
                <a:schemeClr val="tx2"/>
              </a:buClr>
              <a:buSzPct val="85000"/>
              <a:buFont typeface="Arial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92138" indent="-285750" algn="l" defTabSz="1088502" rtl="0" eaLnBrk="1" latinLnBrk="0" hangingPunct="1">
              <a:lnSpc>
                <a:spcPct val="120000"/>
              </a:lnSpc>
              <a:spcBef>
                <a:spcPts val="567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95350" indent="-231775" algn="l" defTabSz="1088502" rtl="0" eaLnBrk="1" latinLnBrk="0" hangingPunct="1">
              <a:lnSpc>
                <a:spcPct val="120000"/>
              </a:lnSpc>
              <a:spcBef>
                <a:spcPts val="567"/>
              </a:spcBef>
              <a:buClr>
                <a:schemeClr val="tx2"/>
              </a:buClr>
              <a:buFont typeface="Ubuntu" panose="020B050403060203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449129" indent="-272125" algn="l" defTabSz="1088502" rtl="0" eaLnBrk="1" latinLnBrk="0" hangingPunct="1">
              <a:spcBef>
                <a:spcPts val="0"/>
              </a:spcBef>
              <a:buFont typeface="Arial" pitchFamily="34" charset="0"/>
              <a:buChar char="»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>
              <a:spcBef>
                <a:spcPts val="0"/>
              </a:spcBef>
              <a:buSzPct val="100000"/>
            </a:pPr>
            <a:r>
              <a:rPr lang="en-US" sz="1800" b="1" kern="0" dirty="0">
                <a:solidFill>
                  <a:srgbClr val="34A9C5"/>
                </a:solidFill>
                <a:latin typeface="Ubuntu Regular"/>
                <a:cs typeface="Ubuntu Regular"/>
              </a:rPr>
              <a:t>Kevin </a:t>
            </a:r>
            <a:r>
              <a:rPr lang="en-US" sz="1800" b="1" kern="0" dirty="0" err="1">
                <a:solidFill>
                  <a:srgbClr val="34A9C5"/>
                </a:solidFill>
                <a:latin typeface="Ubuntu Regular"/>
                <a:cs typeface="Ubuntu Regular"/>
              </a:rPr>
              <a:t>Swiber</a:t>
            </a:r>
            <a:endParaRPr lang="en-US" sz="1800" b="1" kern="0" dirty="0">
              <a:solidFill>
                <a:srgbClr val="34A9C5"/>
              </a:solidFill>
              <a:latin typeface="Ubuntu Regular"/>
              <a:cs typeface="Ubuntu Regular"/>
            </a:endParaRPr>
          </a:p>
          <a:p>
            <a:pPr marL="233363" indent="-233363">
              <a:spcBef>
                <a:spcPts val="0"/>
              </a:spcBef>
              <a:buSzPct val="100000"/>
            </a:pPr>
            <a:r>
              <a:rPr lang="en-US" sz="1600" i="1" kern="0" dirty="0">
                <a:solidFill>
                  <a:srgbClr val="34A9C5"/>
                </a:solidFill>
                <a:latin typeface="Ubuntu Regular"/>
                <a:cs typeface="Ubuntu Regular"/>
              </a:rPr>
              <a:t>Head of Engineering</a:t>
            </a:r>
          </a:p>
          <a:p>
            <a:pPr marL="233363" indent="-233363">
              <a:spcBef>
                <a:spcPts val="600"/>
              </a:spcBef>
              <a:buSzPct val="100000"/>
              <a:buFont typeface="Wingdings" charset="2"/>
              <a:buChar char="§"/>
            </a:pPr>
            <a: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Enterprise architecture </a:t>
            </a:r>
            <a:b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</a:br>
            <a: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and APIs</a:t>
            </a:r>
          </a:p>
          <a:p>
            <a:pPr marL="233363" indent="-233363">
              <a:spcBef>
                <a:spcPts val="600"/>
              </a:spcBef>
              <a:buSzPct val="100000"/>
              <a:buFont typeface="Wingdings" charset="2"/>
              <a:buChar char="§"/>
            </a:pPr>
            <a: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Early member of </a:t>
            </a:r>
            <a:r>
              <a:rPr lang="en-US" sz="1400" kern="0" dirty="0" err="1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Apigee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, </a:t>
            </a:r>
            <a:b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</a:br>
            <a: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IPO and then acquired by Google Sept 2016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35788" y="3722979"/>
            <a:ext cx="2779514" cy="2747261"/>
          </a:xfrm>
          <a:prstGeom prst="rect">
            <a:avLst/>
          </a:prstGeom>
        </p:spPr>
        <p:txBody>
          <a:bodyPr vert="horz" lIns="0" tIns="0" rIns="0" bIns="0" numCol="1" spcCol="365760" rtlCol="0">
            <a:noAutofit/>
          </a:bodyPr>
          <a:lstStyle>
            <a:lvl1pPr marL="0" indent="0" algn="l" defTabSz="1088502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1463" indent="-271463" algn="l" defTabSz="1088502" rtl="0" eaLnBrk="1" latinLnBrk="0" hangingPunct="1">
              <a:lnSpc>
                <a:spcPct val="120000"/>
              </a:lnSpc>
              <a:spcBef>
                <a:spcPts val="567"/>
              </a:spcBef>
              <a:buClr>
                <a:schemeClr val="tx2"/>
              </a:buClr>
              <a:buSzPct val="85000"/>
              <a:buFont typeface="Arial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92138" indent="-285750" algn="l" defTabSz="1088502" rtl="0" eaLnBrk="1" latinLnBrk="0" hangingPunct="1">
              <a:lnSpc>
                <a:spcPct val="120000"/>
              </a:lnSpc>
              <a:spcBef>
                <a:spcPts val="567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95350" indent="-231775" algn="l" defTabSz="1088502" rtl="0" eaLnBrk="1" latinLnBrk="0" hangingPunct="1">
              <a:lnSpc>
                <a:spcPct val="120000"/>
              </a:lnSpc>
              <a:spcBef>
                <a:spcPts val="567"/>
              </a:spcBef>
              <a:buClr>
                <a:schemeClr val="tx2"/>
              </a:buClr>
              <a:buFont typeface="Ubuntu" panose="020B050403060203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449129" indent="-272125" algn="l" defTabSz="1088502" rtl="0" eaLnBrk="1" latinLnBrk="0" hangingPunct="1">
              <a:spcBef>
                <a:spcPts val="0"/>
              </a:spcBef>
              <a:buFont typeface="Arial" pitchFamily="34" charset="0"/>
              <a:buChar char="»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>
              <a:spcBef>
                <a:spcPts val="0"/>
              </a:spcBef>
              <a:buSzPct val="100000"/>
            </a:pPr>
            <a:r>
              <a:rPr lang="en-US" sz="1800" b="1" kern="0" dirty="0" err="1">
                <a:solidFill>
                  <a:srgbClr val="34A9C5"/>
                </a:solidFill>
                <a:latin typeface="Ubuntu Regular"/>
                <a:cs typeface="Ubuntu Regular"/>
              </a:rPr>
              <a:t>Dellaena</a:t>
            </a:r>
            <a:r>
              <a:rPr lang="en-US" sz="1800" b="1" kern="0" dirty="0">
                <a:solidFill>
                  <a:srgbClr val="34A9C5"/>
                </a:solidFill>
                <a:latin typeface="Ubuntu Regular"/>
                <a:cs typeface="Ubuntu Regular"/>
              </a:rPr>
              <a:t> </a:t>
            </a:r>
            <a:r>
              <a:rPr lang="en-US" sz="1800" b="1" kern="0" dirty="0" err="1">
                <a:solidFill>
                  <a:srgbClr val="34A9C5"/>
                </a:solidFill>
                <a:latin typeface="Ubuntu Regular"/>
                <a:cs typeface="Ubuntu Regular"/>
              </a:rPr>
              <a:t>Malisewski</a:t>
            </a:r>
            <a:endParaRPr lang="en-US" sz="1800" b="1" kern="0" dirty="0">
              <a:solidFill>
                <a:srgbClr val="34A9C5"/>
              </a:solidFill>
              <a:latin typeface="Ubuntu Regular"/>
              <a:cs typeface="Ubuntu Regular"/>
            </a:endParaRPr>
          </a:p>
          <a:p>
            <a:pPr>
              <a:spcBef>
                <a:spcPts val="0"/>
              </a:spcBef>
              <a:buSzPct val="100000"/>
            </a:pPr>
            <a:r>
              <a:rPr lang="en-US" sz="1600" i="1" kern="0" dirty="0">
                <a:solidFill>
                  <a:srgbClr val="34A9C5"/>
                </a:solidFill>
                <a:latin typeface="Ubuntu Regular"/>
                <a:cs typeface="Ubuntu Regular"/>
              </a:rPr>
              <a:t>Director of Developer Marketing</a:t>
            </a:r>
          </a:p>
          <a:p>
            <a:pPr marL="233363" indent="-233363">
              <a:spcBef>
                <a:spcPts val="600"/>
              </a:spcBef>
              <a:buSzPct val="100000"/>
              <a:buFont typeface="Wingdings" charset="2"/>
              <a:buChar char="§"/>
            </a:pPr>
            <a: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Guerilla growth hacker and developer community leader</a:t>
            </a:r>
          </a:p>
          <a:p>
            <a:pPr marL="233363" indent="-233363">
              <a:spcBef>
                <a:spcPts val="600"/>
              </a:spcBef>
              <a:buSzPct val="100000"/>
              <a:buFont typeface="Wingdings" charset="2"/>
              <a:buChar char="§"/>
            </a:pPr>
            <a: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Marketing operations at O’Reilly, Venture Beat, 500 Startups</a:t>
            </a:r>
          </a:p>
          <a:p>
            <a:pPr marL="233363" indent="-233363"/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C71F58-F79E-2E4E-AF6D-444A1AAFCF33}"/>
              </a:ext>
            </a:extLst>
          </p:cNvPr>
          <p:cNvSpPr txBox="1">
            <a:spLocks/>
          </p:cNvSpPr>
          <p:nvPr/>
        </p:nvSpPr>
        <p:spPr>
          <a:xfrm>
            <a:off x="6470934" y="1456460"/>
            <a:ext cx="2379021" cy="1564767"/>
          </a:xfrm>
          <a:prstGeom prst="rect">
            <a:avLst/>
          </a:prstGeom>
        </p:spPr>
        <p:txBody>
          <a:bodyPr vert="horz" lIns="0" tIns="0" rIns="0" bIns="0" numCol="1" spcCol="365760" rtlCol="0">
            <a:noAutofit/>
          </a:bodyPr>
          <a:lstStyle>
            <a:lvl1pPr marL="0" indent="0" algn="l" defTabSz="1088502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1463" indent="-271463" algn="l" defTabSz="1088502" rtl="0" eaLnBrk="1" latinLnBrk="0" hangingPunct="1">
              <a:lnSpc>
                <a:spcPct val="120000"/>
              </a:lnSpc>
              <a:spcBef>
                <a:spcPts val="567"/>
              </a:spcBef>
              <a:buClr>
                <a:schemeClr val="tx2"/>
              </a:buClr>
              <a:buSzPct val="85000"/>
              <a:buFont typeface="Wingdings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92138" indent="-285750" algn="l" defTabSz="1088502" rtl="0" eaLnBrk="1" latinLnBrk="0" hangingPunct="1">
              <a:lnSpc>
                <a:spcPct val="120000"/>
              </a:lnSpc>
              <a:spcBef>
                <a:spcPts val="567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95350" indent="-231775" algn="l" defTabSz="1088502" rtl="0" eaLnBrk="1" latinLnBrk="0" hangingPunct="1">
              <a:lnSpc>
                <a:spcPct val="120000"/>
              </a:lnSpc>
              <a:spcBef>
                <a:spcPts val="567"/>
              </a:spcBef>
              <a:buClr>
                <a:schemeClr val="tx2"/>
              </a:buClr>
              <a:buFont typeface="Ubuntu" panose="020B050403060203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449129" indent="-272125" algn="l" defTabSz="1088502" rtl="0" eaLnBrk="1" latinLnBrk="0" hangingPunct="1">
              <a:spcBef>
                <a:spcPts val="0"/>
              </a:spcBef>
              <a:buFont typeface="Arial" pitchFamily="34" charset="0"/>
              <a:buChar char="»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>
              <a:spcBef>
                <a:spcPts val="0"/>
              </a:spcBef>
              <a:buSzPct val="100000"/>
            </a:pPr>
            <a:r>
              <a:rPr lang="en-US" sz="1800" b="1" kern="0" dirty="0" err="1">
                <a:solidFill>
                  <a:srgbClr val="34A9C5"/>
                </a:solidFill>
                <a:latin typeface="Ubuntu Regular"/>
                <a:cs typeface="Ubuntu Regular"/>
              </a:rPr>
              <a:t>Serhii</a:t>
            </a:r>
            <a:r>
              <a:rPr lang="en-US" sz="1800" b="1" kern="0" dirty="0">
                <a:solidFill>
                  <a:srgbClr val="34A9C5"/>
                </a:solidFill>
                <a:latin typeface="Ubuntu Regular"/>
                <a:cs typeface="Ubuntu Regular"/>
              </a:rPr>
              <a:t> </a:t>
            </a:r>
            <a:r>
              <a:rPr lang="en-US" sz="1800" b="1" kern="0" dirty="0" err="1">
                <a:solidFill>
                  <a:srgbClr val="34A9C5"/>
                </a:solidFill>
                <a:latin typeface="Ubuntu Regular"/>
                <a:cs typeface="Ubuntu Regular"/>
              </a:rPr>
              <a:t>Kuts</a:t>
            </a:r>
            <a:endParaRPr lang="en-US" sz="1800" b="1" kern="0" dirty="0">
              <a:solidFill>
                <a:srgbClr val="34A9C5"/>
              </a:solidFill>
              <a:latin typeface="Ubuntu Regular"/>
              <a:cs typeface="Ubuntu Regular"/>
            </a:endParaRPr>
          </a:p>
          <a:p>
            <a:pPr marL="233363" indent="-233363">
              <a:spcBef>
                <a:spcPts val="0"/>
              </a:spcBef>
              <a:buSzPct val="100000"/>
            </a:pPr>
            <a:r>
              <a:rPr lang="en-US" sz="1600" i="1" kern="0" dirty="0">
                <a:solidFill>
                  <a:srgbClr val="34A9C5"/>
                </a:solidFill>
                <a:latin typeface="Ubuntu Italic"/>
                <a:cs typeface="Ubuntu Italic"/>
              </a:rPr>
              <a:t>Senior Backend Engineer</a:t>
            </a:r>
          </a:p>
          <a:p>
            <a:pPr marL="233363" indent="-233363">
              <a:spcBef>
                <a:spcPts val="600"/>
              </a:spcBef>
              <a:buSzPct val="100000"/>
              <a:buFont typeface="Wingdings" charset="2"/>
              <a:buChar char="§"/>
            </a:pPr>
            <a:r>
              <a:rPr lang="en-US" sz="1400" kern="0" dirty="0" err="1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Microservices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, DevOps</a:t>
            </a:r>
          </a:p>
          <a:p>
            <a:pPr marL="233363" indent="-233363">
              <a:spcBef>
                <a:spcPts val="600"/>
              </a:spcBef>
              <a:buSzPct val="100000"/>
              <a:buFont typeface="Wingdings" charset="2"/>
              <a:buChar char="§"/>
            </a:pPr>
            <a:r>
              <a:rPr lang="en-US" sz="1400" kern="0" dirty="0" err="1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Ciklum</a:t>
            </a:r>
            <a:endParaRPr lang="en-US" sz="1400" kern="0" dirty="0">
              <a:solidFill>
                <a:schemeClr val="bg1">
                  <a:lumMod val="50000"/>
                </a:schemeClr>
              </a:solidFill>
              <a:latin typeface="Ubuntu Regular"/>
              <a:cs typeface="Ubuntu Regular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C71F58-F79E-2E4E-AF6D-444A1AAFCF33}"/>
              </a:ext>
            </a:extLst>
          </p:cNvPr>
          <p:cNvSpPr txBox="1">
            <a:spLocks/>
          </p:cNvSpPr>
          <p:nvPr/>
        </p:nvSpPr>
        <p:spPr>
          <a:xfrm>
            <a:off x="9102862" y="1456460"/>
            <a:ext cx="2554481" cy="1497925"/>
          </a:xfrm>
          <a:prstGeom prst="rect">
            <a:avLst/>
          </a:prstGeom>
        </p:spPr>
        <p:txBody>
          <a:bodyPr vert="horz" lIns="0" tIns="0" rIns="0" bIns="0" numCol="1" spcCol="365760" rtlCol="0">
            <a:noAutofit/>
          </a:bodyPr>
          <a:lstStyle>
            <a:lvl1pPr marL="0" indent="0" algn="l" defTabSz="1088502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1463" indent="-271463" algn="l" defTabSz="1088502" rtl="0" eaLnBrk="1" latinLnBrk="0" hangingPunct="1">
              <a:lnSpc>
                <a:spcPct val="120000"/>
              </a:lnSpc>
              <a:spcBef>
                <a:spcPts val="567"/>
              </a:spcBef>
              <a:buClr>
                <a:schemeClr val="tx2"/>
              </a:buClr>
              <a:buSzPct val="85000"/>
              <a:buFont typeface="Wingdings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92138" indent="-285750" algn="l" defTabSz="1088502" rtl="0" eaLnBrk="1" latinLnBrk="0" hangingPunct="1">
              <a:lnSpc>
                <a:spcPct val="120000"/>
              </a:lnSpc>
              <a:spcBef>
                <a:spcPts val="567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95350" indent="-231775" algn="l" defTabSz="1088502" rtl="0" eaLnBrk="1" latinLnBrk="0" hangingPunct="1">
              <a:lnSpc>
                <a:spcPct val="120000"/>
              </a:lnSpc>
              <a:spcBef>
                <a:spcPts val="567"/>
              </a:spcBef>
              <a:buClr>
                <a:schemeClr val="tx2"/>
              </a:buClr>
              <a:buFont typeface="Ubuntu" panose="020B050403060203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449129" indent="-272125" algn="l" defTabSz="1088502" rtl="0" eaLnBrk="1" latinLnBrk="0" hangingPunct="1">
              <a:spcBef>
                <a:spcPts val="0"/>
              </a:spcBef>
              <a:buFont typeface="Arial" pitchFamily="34" charset="0"/>
              <a:buChar char="»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>
              <a:spcBef>
                <a:spcPts val="0"/>
              </a:spcBef>
              <a:buSzPct val="100000"/>
            </a:pPr>
            <a:r>
              <a:rPr lang="en-US" sz="1800" b="1" kern="0" dirty="0">
                <a:solidFill>
                  <a:srgbClr val="34A9C5"/>
                </a:solidFill>
                <a:latin typeface="Ubuntu Regular"/>
                <a:cs typeface="Ubuntu Regular"/>
              </a:rPr>
              <a:t>Vincenzo </a:t>
            </a:r>
            <a:r>
              <a:rPr lang="en-US" sz="1800" b="1" kern="0" dirty="0" err="1">
                <a:solidFill>
                  <a:srgbClr val="34A9C5"/>
                </a:solidFill>
                <a:latin typeface="Ubuntu Regular"/>
                <a:cs typeface="Ubuntu Regular"/>
              </a:rPr>
              <a:t>Chianese</a:t>
            </a:r>
            <a:endParaRPr lang="en-US" sz="1800" b="1" kern="0" dirty="0">
              <a:solidFill>
                <a:srgbClr val="34A9C5"/>
              </a:solidFill>
              <a:latin typeface="Ubuntu Regular"/>
              <a:cs typeface="Ubuntu Regular"/>
            </a:endParaRPr>
          </a:p>
          <a:p>
            <a:pPr marL="233363" indent="-233363">
              <a:spcBef>
                <a:spcPts val="0"/>
              </a:spcBef>
              <a:buSzPct val="100000"/>
            </a:pPr>
            <a:r>
              <a:rPr lang="en-US" sz="1600" i="1" kern="0" dirty="0">
                <a:solidFill>
                  <a:srgbClr val="34A9C5"/>
                </a:solidFill>
                <a:latin typeface="Ubuntu Regular"/>
                <a:cs typeface="Ubuntu Regular"/>
              </a:rPr>
              <a:t>Senior Full Stack Engineer</a:t>
            </a:r>
          </a:p>
          <a:p>
            <a:pPr marL="233363" indent="-233363">
              <a:spcBef>
                <a:spcPts val="600"/>
              </a:spcBef>
              <a:buSzPct val="100000"/>
              <a:buFont typeface="Wingdings" charset="2"/>
              <a:buChar char="§"/>
            </a:pPr>
            <a:r>
              <a:rPr lang="en-US" sz="1400" kern="0" dirty="0" err="1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Node.js</a:t>
            </a:r>
            <a: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, SPA</a:t>
            </a:r>
          </a:p>
          <a:p>
            <a:pPr marL="233363" indent="-233363">
              <a:spcBef>
                <a:spcPts val="600"/>
              </a:spcBef>
              <a:buSzPct val="100000"/>
              <a:buFont typeface="Wingdings" charset="2"/>
              <a:buChar char="§"/>
            </a:pPr>
            <a: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Apiary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404091" y="451294"/>
            <a:ext cx="5961778" cy="65246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88502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Ubuntu" panose="020B050403060203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Brains, Muscle, Efficiency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C71F58-F79E-2E4E-AF6D-444A1AAFCF33}"/>
              </a:ext>
            </a:extLst>
          </p:cNvPr>
          <p:cNvSpPr txBox="1">
            <a:spLocks/>
          </p:cNvSpPr>
          <p:nvPr/>
        </p:nvSpPr>
        <p:spPr>
          <a:xfrm>
            <a:off x="6449780" y="3096384"/>
            <a:ext cx="2493756" cy="1488929"/>
          </a:xfrm>
          <a:prstGeom prst="rect">
            <a:avLst/>
          </a:prstGeom>
        </p:spPr>
        <p:txBody>
          <a:bodyPr vert="horz" lIns="0" tIns="0" rIns="0" bIns="0" numCol="1" spcCol="365760" rtlCol="0">
            <a:noAutofit/>
          </a:bodyPr>
          <a:lstStyle>
            <a:lvl1pPr marL="0" indent="0" algn="l" defTabSz="1088502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1463" indent="-271463" algn="l" defTabSz="1088502" rtl="0" eaLnBrk="1" latinLnBrk="0" hangingPunct="1">
              <a:lnSpc>
                <a:spcPct val="120000"/>
              </a:lnSpc>
              <a:spcBef>
                <a:spcPts val="567"/>
              </a:spcBef>
              <a:buClr>
                <a:schemeClr val="tx2"/>
              </a:buClr>
              <a:buSzPct val="85000"/>
              <a:buFont typeface="Wingdings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92138" indent="-285750" algn="l" defTabSz="1088502" rtl="0" eaLnBrk="1" latinLnBrk="0" hangingPunct="1">
              <a:lnSpc>
                <a:spcPct val="120000"/>
              </a:lnSpc>
              <a:spcBef>
                <a:spcPts val="567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95350" indent="-231775" algn="l" defTabSz="1088502" rtl="0" eaLnBrk="1" latinLnBrk="0" hangingPunct="1">
              <a:lnSpc>
                <a:spcPct val="120000"/>
              </a:lnSpc>
              <a:spcBef>
                <a:spcPts val="567"/>
              </a:spcBef>
              <a:buClr>
                <a:schemeClr val="tx2"/>
              </a:buClr>
              <a:buFont typeface="Ubuntu" panose="020B050403060203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449129" indent="-272125" algn="l" defTabSz="1088502" rtl="0" eaLnBrk="1" latinLnBrk="0" hangingPunct="1">
              <a:spcBef>
                <a:spcPts val="0"/>
              </a:spcBef>
              <a:buFont typeface="Arial" pitchFamily="34" charset="0"/>
              <a:buChar char="»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>
              <a:spcBef>
                <a:spcPts val="0"/>
              </a:spcBef>
              <a:buSzPct val="100000"/>
            </a:pPr>
            <a:r>
              <a:rPr lang="en-US" sz="1800" b="1" kern="0" dirty="0" err="1">
                <a:solidFill>
                  <a:srgbClr val="34A9C5"/>
                </a:solidFill>
                <a:latin typeface="Ubuntu Regular"/>
                <a:cs typeface="Ubuntu Regular"/>
              </a:rPr>
              <a:t>Kristof</a:t>
            </a:r>
            <a:r>
              <a:rPr lang="en-US" sz="1800" b="1" kern="0" dirty="0">
                <a:solidFill>
                  <a:srgbClr val="34A9C5"/>
                </a:solidFill>
                <a:latin typeface="Ubuntu Regular"/>
                <a:cs typeface="Ubuntu Regular"/>
              </a:rPr>
              <a:t> </a:t>
            </a:r>
            <a:r>
              <a:rPr lang="en-US" sz="1800" b="1" kern="0" dirty="0" err="1">
                <a:solidFill>
                  <a:srgbClr val="34A9C5"/>
                </a:solidFill>
                <a:latin typeface="Ubuntu Regular"/>
                <a:cs typeface="Ubuntu Regular"/>
              </a:rPr>
              <a:t>Olbinski</a:t>
            </a:r>
            <a:endParaRPr lang="en-US" sz="1800" b="1" kern="0" dirty="0">
              <a:solidFill>
                <a:srgbClr val="34A9C5"/>
              </a:solidFill>
              <a:latin typeface="Ubuntu Regular"/>
              <a:cs typeface="Ubuntu Regular"/>
            </a:endParaRPr>
          </a:p>
          <a:p>
            <a:pPr marL="233363" indent="-233363">
              <a:spcBef>
                <a:spcPts val="0"/>
              </a:spcBef>
              <a:buSzPct val="100000"/>
            </a:pPr>
            <a:r>
              <a:rPr lang="en-US" sz="1600" i="1" kern="0" dirty="0">
                <a:solidFill>
                  <a:srgbClr val="34A9C5"/>
                </a:solidFill>
                <a:latin typeface="Ubuntu Regular"/>
                <a:cs typeface="Ubuntu Regular"/>
              </a:rPr>
              <a:t>Senior Frontend Engineer</a:t>
            </a:r>
          </a:p>
          <a:p>
            <a:pPr marL="233363" indent="-233363">
              <a:spcBef>
                <a:spcPts val="600"/>
              </a:spcBef>
              <a:buSzPct val="100000"/>
              <a:buFont typeface="Wingdings" charset="2"/>
              <a:buChar char="§"/>
            </a:pPr>
            <a: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React, Redux, SPA</a:t>
            </a:r>
          </a:p>
          <a:p>
            <a:pPr marL="233363" indent="-233363">
              <a:spcBef>
                <a:spcPts val="600"/>
              </a:spcBef>
              <a:buSzPct val="100000"/>
              <a:buFont typeface="Wingdings" charset="2"/>
              <a:buChar char="§"/>
            </a:pPr>
            <a: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DNV GL</a:t>
            </a:r>
          </a:p>
          <a:p>
            <a:pPr marL="233363" indent="-233363"/>
            <a:endParaRPr lang="en-US" sz="1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77698F-0F5B-A541-85B8-BCC7D12EC87C}"/>
              </a:ext>
            </a:extLst>
          </p:cNvPr>
          <p:cNvSpPr txBox="1">
            <a:spLocks/>
          </p:cNvSpPr>
          <p:nvPr/>
        </p:nvSpPr>
        <p:spPr>
          <a:xfrm>
            <a:off x="9118201" y="3096384"/>
            <a:ext cx="1996799" cy="1544958"/>
          </a:xfrm>
          <a:prstGeom prst="rect">
            <a:avLst/>
          </a:prstGeom>
        </p:spPr>
        <p:txBody>
          <a:bodyPr vert="horz" lIns="0" tIns="0" rIns="0" bIns="0" numCol="1" spcCol="365760" rtlCol="0">
            <a:noAutofit/>
          </a:bodyPr>
          <a:lstStyle>
            <a:lvl1pPr marL="0" indent="0" algn="l" defTabSz="1088502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1463" indent="-271463" algn="l" defTabSz="1088502" rtl="0" eaLnBrk="1" latinLnBrk="0" hangingPunct="1">
              <a:lnSpc>
                <a:spcPct val="120000"/>
              </a:lnSpc>
              <a:spcBef>
                <a:spcPts val="567"/>
              </a:spcBef>
              <a:buClr>
                <a:schemeClr val="tx2"/>
              </a:buClr>
              <a:buSzPct val="85000"/>
              <a:buFont typeface="Wingdings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92138" indent="-285750" algn="l" defTabSz="1088502" rtl="0" eaLnBrk="1" latinLnBrk="0" hangingPunct="1">
              <a:lnSpc>
                <a:spcPct val="120000"/>
              </a:lnSpc>
              <a:spcBef>
                <a:spcPts val="567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95350" indent="-231775" algn="l" defTabSz="1088502" rtl="0" eaLnBrk="1" latinLnBrk="0" hangingPunct="1">
              <a:lnSpc>
                <a:spcPct val="120000"/>
              </a:lnSpc>
              <a:spcBef>
                <a:spcPts val="567"/>
              </a:spcBef>
              <a:buClr>
                <a:schemeClr val="tx2"/>
              </a:buClr>
              <a:buFont typeface="Ubuntu" panose="020B050403060203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449129" indent="-272125" algn="l" defTabSz="1088502" rtl="0" eaLnBrk="1" latinLnBrk="0" hangingPunct="1">
              <a:spcBef>
                <a:spcPts val="0"/>
              </a:spcBef>
              <a:buFont typeface="Arial" pitchFamily="34" charset="0"/>
              <a:buChar char="»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>
              <a:spcBef>
                <a:spcPts val="0"/>
              </a:spcBef>
              <a:buSzPct val="100000"/>
            </a:pPr>
            <a:r>
              <a:rPr lang="en-US" sz="1800" b="1" kern="0" dirty="0">
                <a:solidFill>
                  <a:srgbClr val="34A9C5"/>
                </a:solidFill>
                <a:latin typeface="Ubuntu Regular"/>
                <a:cs typeface="Ubuntu Regular"/>
              </a:rPr>
              <a:t>Stacy Hunt</a:t>
            </a:r>
          </a:p>
          <a:p>
            <a:pPr marL="233363" indent="-233363">
              <a:spcBef>
                <a:spcPts val="0"/>
              </a:spcBef>
              <a:buSzPct val="100000"/>
            </a:pPr>
            <a:r>
              <a:rPr lang="en-US" sz="1600" i="1" kern="0" dirty="0">
                <a:solidFill>
                  <a:srgbClr val="34A9C5"/>
                </a:solidFill>
                <a:latin typeface="Ubuntu Italic"/>
                <a:cs typeface="Ubuntu Italic"/>
              </a:rPr>
              <a:t>User Experience</a:t>
            </a:r>
          </a:p>
          <a:p>
            <a:pPr marL="233363" indent="-233363">
              <a:spcBef>
                <a:spcPts val="600"/>
              </a:spcBef>
              <a:buSzPct val="100000"/>
              <a:buFont typeface="Wingdings" charset="2"/>
              <a:buChar char="§"/>
            </a:pPr>
            <a: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Minimalism Pioneer</a:t>
            </a:r>
          </a:p>
          <a:p>
            <a:pPr marL="233363" indent="-233363">
              <a:spcBef>
                <a:spcPts val="600"/>
              </a:spcBef>
              <a:buSzPct val="100000"/>
              <a:buFont typeface="Wingdings" charset="2"/>
              <a:buChar char="§"/>
            </a:pPr>
            <a: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Fact0ry</a:t>
            </a:r>
            <a:endParaRPr lang="en-US" sz="1400" b="1" kern="0" dirty="0">
              <a:solidFill>
                <a:schemeClr val="bg1">
                  <a:lumMod val="50000"/>
                </a:schemeClr>
              </a:solidFill>
              <a:latin typeface="Ubuntu Regular"/>
              <a:cs typeface="Ubuntu Regular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977698F-0F5B-A541-85B8-BCC7D12EC87C}"/>
              </a:ext>
            </a:extLst>
          </p:cNvPr>
          <p:cNvSpPr txBox="1">
            <a:spLocks/>
          </p:cNvSpPr>
          <p:nvPr/>
        </p:nvSpPr>
        <p:spPr>
          <a:xfrm>
            <a:off x="6396553" y="4798036"/>
            <a:ext cx="2825022" cy="1485044"/>
          </a:xfrm>
          <a:prstGeom prst="rect">
            <a:avLst/>
          </a:prstGeom>
        </p:spPr>
        <p:txBody>
          <a:bodyPr vert="horz" lIns="0" tIns="0" rIns="0" bIns="0" numCol="1" spcCol="365760" rtlCol="0">
            <a:noAutofit/>
          </a:bodyPr>
          <a:lstStyle>
            <a:lvl1pPr marL="0" indent="0" algn="l" defTabSz="1088502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1463" indent="-271463" algn="l" defTabSz="1088502" rtl="0" eaLnBrk="1" latinLnBrk="0" hangingPunct="1">
              <a:lnSpc>
                <a:spcPct val="120000"/>
              </a:lnSpc>
              <a:spcBef>
                <a:spcPts val="567"/>
              </a:spcBef>
              <a:buClr>
                <a:schemeClr val="tx2"/>
              </a:buClr>
              <a:buSzPct val="85000"/>
              <a:buFont typeface="Wingdings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92138" indent="-285750" algn="l" defTabSz="1088502" rtl="0" eaLnBrk="1" latinLnBrk="0" hangingPunct="1">
              <a:lnSpc>
                <a:spcPct val="120000"/>
              </a:lnSpc>
              <a:spcBef>
                <a:spcPts val="567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95350" indent="-231775" algn="l" defTabSz="1088502" rtl="0" eaLnBrk="1" latinLnBrk="0" hangingPunct="1">
              <a:lnSpc>
                <a:spcPct val="120000"/>
              </a:lnSpc>
              <a:spcBef>
                <a:spcPts val="567"/>
              </a:spcBef>
              <a:buClr>
                <a:schemeClr val="tx2"/>
              </a:buClr>
              <a:buFont typeface="Ubuntu" panose="020B050403060203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449129" indent="-272125" algn="l" defTabSz="1088502" rtl="0" eaLnBrk="1" latinLnBrk="0" hangingPunct="1">
              <a:spcBef>
                <a:spcPts val="0"/>
              </a:spcBef>
              <a:buFont typeface="Arial" pitchFamily="34" charset="0"/>
              <a:buChar char="»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>
              <a:spcBef>
                <a:spcPts val="0"/>
              </a:spcBef>
              <a:buSzPct val="100000"/>
            </a:pPr>
            <a:r>
              <a:rPr lang="en-US" sz="1800" b="1" kern="0" dirty="0">
                <a:solidFill>
                  <a:srgbClr val="34A9C5"/>
                </a:solidFill>
                <a:latin typeface="Ubuntu Regular"/>
                <a:cs typeface="Ubuntu Regular"/>
              </a:rPr>
              <a:t>Vivienne Scholl</a:t>
            </a:r>
          </a:p>
          <a:p>
            <a:pPr marL="233363" indent="-233363">
              <a:spcBef>
                <a:spcPts val="0"/>
              </a:spcBef>
              <a:buSzPct val="100000"/>
            </a:pPr>
            <a:r>
              <a:rPr lang="en-US" sz="1600" i="1" kern="0" dirty="0">
                <a:solidFill>
                  <a:srgbClr val="34A9C5"/>
                </a:solidFill>
                <a:latin typeface="Ubuntu Regular"/>
                <a:cs typeface="Ubuntu Regular"/>
              </a:rPr>
              <a:t>Visual Design</a:t>
            </a:r>
          </a:p>
          <a:p>
            <a:pPr marL="233363" indent="-233363">
              <a:spcBef>
                <a:spcPts val="600"/>
              </a:spcBef>
              <a:buSzPct val="100000"/>
              <a:buFont typeface="Wingdings" charset="2"/>
              <a:buChar char="§"/>
            </a:pPr>
            <a: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Visual and Design Harmony </a:t>
            </a:r>
          </a:p>
          <a:p>
            <a:pPr marL="233363" indent="-233363">
              <a:spcBef>
                <a:spcPts val="600"/>
              </a:spcBef>
              <a:buSzPct val="100000"/>
              <a:buFont typeface="Wingdings" charset="2"/>
              <a:buChar char="§"/>
            </a:pPr>
            <a:r>
              <a:rPr lang="en-US" sz="14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Avenue 4 Design</a:t>
            </a:r>
          </a:p>
          <a:p>
            <a:pPr>
              <a:buSzPct val="100000"/>
            </a:pPr>
            <a:endParaRPr lang="en-US" sz="1800" kern="0" dirty="0">
              <a:solidFill>
                <a:schemeClr val="bg1">
                  <a:lumMod val="50000"/>
                </a:schemeClr>
              </a:solidFill>
              <a:latin typeface="Ubuntu Regular"/>
              <a:cs typeface="Ubuntu Regular"/>
            </a:endParaRPr>
          </a:p>
          <a:p>
            <a:pPr marL="233363" indent="-233363">
              <a:buSzPct val="100000"/>
            </a:pPr>
            <a:endParaRPr lang="en-US" sz="1800" b="1" kern="0" dirty="0">
              <a:solidFill>
                <a:schemeClr val="bg1">
                  <a:lumMod val="50000"/>
                </a:schemeClr>
              </a:solidFill>
              <a:latin typeface="Ubuntu Regular"/>
              <a:cs typeface="Ubuntu Regular"/>
            </a:endParaRPr>
          </a:p>
          <a:p>
            <a:pPr marL="233363" indent="-233363"/>
            <a:endParaRPr lang="en-US" sz="18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895520" y="708518"/>
            <a:ext cx="0" cy="53740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48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63CDC2-0AC1-6D4A-B272-8E8C22BCC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775" y="203077"/>
            <a:ext cx="8911093" cy="617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6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D35C83-7DDD-354A-85DE-35790A8A8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908" y="218705"/>
            <a:ext cx="9840731" cy="608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45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EEAB73-71FA-6240-A3D5-FF8D7BE17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45" y="312233"/>
            <a:ext cx="9626231" cy="595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91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70023-E8FD-7441-8D48-016376F36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Value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94F7F1-46D9-3F49-B72A-63CEE0CBA712}"/>
              </a:ext>
            </a:extLst>
          </p:cNvPr>
          <p:cNvSpPr/>
          <p:nvPr/>
        </p:nvSpPr>
        <p:spPr>
          <a:xfrm>
            <a:off x="2539904" y="2056605"/>
            <a:ext cx="5279376" cy="2733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SzPct val="100000"/>
            </a:pPr>
            <a:r>
              <a:rPr lang="en-US" sz="3600" kern="0" dirty="0" err="1">
                <a:solidFill>
                  <a:schemeClr val="accent2"/>
                </a:solidFill>
                <a:latin typeface="Ubuntu Regular"/>
                <a:cs typeface="Ubuntu Regular"/>
              </a:rPr>
              <a:t>LunchBadger</a:t>
            </a:r>
            <a:r>
              <a:rPr lang="en-US" sz="3600" kern="0" dirty="0">
                <a:solidFill>
                  <a:schemeClr val="accent2"/>
                </a:solidFill>
                <a:latin typeface="Ubuntu Regular"/>
                <a:cs typeface="Ubuntu Regular"/>
              </a:rPr>
              <a:t> drastically reduces your time to market, repeatedly and sustainably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94F7F1-46D9-3F49-B72A-63CEE0CBA712}"/>
              </a:ext>
            </a:extLst>
          </p:cNvPr>
          <p:cNvSpPr/>
          <p:nvPr/>
        </p:nvSpPr>
        <p:spPr>
          <a:xfrm>
            <a:off x="7919059" y="2156397"/>
            <a:ext cx="4227686" cy="2637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7013" indent="-227013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Concentrate on core IP</a:t>
            </a:r>
          </a:p>
          <a:p>
            <a:pPr marL="227013" indent="-227013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Automate boilerplate and scaffolding</a:t>
            </a:r>
          </a:p>
          <a:p>
            <a:pPr marL="227013" indent="-227013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Reduce overall complexity operating in the cloud</a:t>
            </a:r>
          </a:p>
          <a:p>
            <a:pPr marL="227013" indent="-227013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Agile development actually attained and benefits realized</a:t>
            </a:r>
          </a:p>
        </p:txBody>
      </p:sp>
      <p:pic>
        <p:nvPicPr>
          <p:cNvPr id="5" name="Picture 4" descr="rocket_ill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827" y="2275105"/>
            <a:ext cx="1521839" cy="144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92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70023-E8FD-7441-8D48-016376F36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Value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94F7F1-46D9-3F49-B72A-63CEE0CBA712}"/>
              </a:ext>
            </a:extLst>
          </p:cNvPr>
          <p:cNvSpPr/>
          <p:nvPr/>
        </p:nvSpPr>
        <p:spPr>
          <a:xfrm>
            <a:off x="2539904" y="2056605"/>
            <a:ext cx="5243092" cy="339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SzPct val="100000"/>
            </a:pPr>
            <a:r>
              <a:rPr lang="en-US" sz="3600" kern="0" dirty="0" err="1">
                <a:solidFill>
                  <a:srgbClr val="027F9D"/>
                </a:solidFill>
                <a:latin typeface="Ubuntu Regular"/>
                <a:cs typeface="Ubuntu Regular"/>
              </a:rPr>
              <a:t>LunchBadger</a:t>
            </a:r>
            <a:r>
              <a:rPr lang="en-US" sz="3600" kern="0" dirty="0">
                <a:solidFill>
                  <a:srgbClr val="027F9D"/>
                </a:solidFill>
                <a:latin typeface="Ubuntu Regular"/>
                <a:cs typeface="Ubuntu Regular"/>
              </a:rPr>
              <a:t> empowers non-elite engineers </a:t>
            </a:r>
            <a:br>
              <a:rPr lang="en-US" sz="3600" kern="0" dirty="0">
                <a:solidFill>
                  <a:srgbClr val="027F9D"/>
                </a:solidFill>
                <a:latin typeface="Ubuntu Regular"/>
                <a:cs typeface="Ubuntu Regular"/>
              </a:rPr>
            </a:br>
            <a:r>
              <a:rPr lang="en-US" sz="3600" kern="0" dirty="0">
                <a:solidFill>
                  <a:srgbClr val="027F9D"/>
                </a:solidFill>
                <a:latin typeface="Ubuntu Regular"/>
                <a:cs typeface="Ubuntu Regular"/>
              </a:rPr>
              <a:t>with hardcore productivity and technical enablement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94F7F1-46D9-3F49-B72A-63CEE0CBA712}"/>
              </a:ext>
            </a:extLst>
          </p:cNvPr>
          <p:cNvSpPr/>
          <p:nvPr/>
        </p:nvSpPr>
        <p:spPr>
          <a:xfrm>
            <a:off x="7919061" y="2156397"/>
            <a:ext cx="3809858" cy="3375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7013" indent="-227013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Learn and adopt </a:t>
            </a:r>
            <a:r>
              <a:rPr lang="en-US" sz="2000" kern="0" dirty="0" err="1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microservices</a:t>
            </a:r>
            <a:r>
              <a:rPr lang="en-US" sz="20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 best practices built into the tooling</a:t>
            </a:r>
          </a:p>
          <a:p>
            <a:pPr marL="227013" indent="-227013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TBD – Attain quicker, cheaper, higher quality software throughout the ranks</a:t>
            </a:r>
          </a:p>
          <a:p>
            <a:pPr marL="227013" indent="-227013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Align all resources through one visual playbook</a:t>
            </a:r>
          </a:p>
        </p:txBody>
      </p:sp>
      <p:pic>
        <p:nvPicPr>
          <p:cNvPr id="6" name="Picture 5" descr="lunchbadger#4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414" y="2275104"/>
            <a:ext cx="1442722" cy="144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59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70023-E8FD-7441-8D48-016376F36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Value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94F7F1-46D9-3F49-B72A-63CEE0CBA712}"/>
              </a:ext>
            </a:extLst>
          </p:cNvPr>
          <p:cNvSpPr/>
          <p:nvPr/>
        </p:nvSpPr>
        <p:spPr>
          <a:xfrm>
            <a:off x="2567118" y="2056605"/>
            <a:ext cx="5188665" cy="2733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SzPct val="100000"/>
            </a:pPr>
            <a:r>
              <a:rPr lang="en-US" sz="3600" kern="0" dirty="0" err="1">
                <a:solidFill>
                  <a:srgbClr val="027F9D"/>
                </a:solidFill>
                <a:latin typeface="Ubuntu Regular"/>
                <a:cs typeface="Ubuntu Regular"/>
              </a:rPr>
              <a:t>LunchBadger</a:t>
            </a:r>
            <a:r>
              <a:rPr lang="en-US" sz="3600" kern="0" dirty="0">
                <a:solidFill>
                  <a:srgbClr val="027F9D"/>
                </a:solidFill>
                <a:latin typeface="Ubuntu Regular"/>
                <a:cs typeface="Ubuntu Regular"/>
              </a:rPr>
              <a:t> turns your everyday business’ functions into strategic digital assets – APIs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94F7F1-46D9-3F49-B72A-63CEE0CBA712}"/>
              </a:ext>
            </a:extLst>
          </p:cNvPr>
          <p:cNvSpPr/>
          <p:nvPr/>
        </p:nvSpPr>
        <p:spPr>
          <a:xfrm>
            <a:off x="7919061" y="2156397"/>
            <a:ext cx="4181772" cy="1928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7013" indent="-227013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New customer acquisition channels</a:t>
            </a:r>
          </a:p>
          <a:p>
            <a:pPr marL="227013" indent="-227013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New revenue opportunities</a:t>
            </a:r>
          </a:p>
          <a:p>
            <a:pPr marL="227013" indent="-227013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New partner integration possibilities</a:t>
            </a:r>
          </a:p>
        </p:txBody>
      </p:sp>
      <p:pic>
        <p:nvPicPr>
          <p:cNvPr id="5" name="Picture 4" descr="lunchbadger#7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413" y="2275602"/>
            <a:ext cx="1427163" cy="142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94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Us – this should be customized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53537" y="1657167"/>
            <a:ext cx="6189298" cy="4220157"/>
            <a:chOff x="753635" y="1656141"/>
            <a:chExt cx="6190104" cy="4220707"/>
          </a:xfrm>
        </p:grpSpPr>
        <p:sp>
          <p:nvSpPr>
            <p:cNvPr id="17" name="Rectangle 16"/>
            <p:cNvSpPr/>
            <p:nvPr/>
          </p:nvSpPr>
          <p:spPr>
            <a:xfrm>
              <a:off x="847739" y="1656141"/>
              <a:ext cx="6096000" cy="422070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ts val="1000"/>
                </a:spcBef>
                <a:spcAft>
                  <a:spcPts val="3000"/>
                </a:spcAft>
              </a:pPr>
              <a:r>
                <a:rPr lang="en-US" sz="2800" b="1" spc="-50" dirty="0">
                  <a:solidFill>
                    <a:srgbClr val="0C6C7B"/>
                  </a:solidFill>
                  <a:latin typeface="Helvetica Neue" charset="0"/>
                  <a:ea typeface="Helvetica Neue" charset="0"/>
                  <a:cs typeface="Helvetica Neue" charset="0"/>
                </a:rPr>
                <a:t>Express Gateway</a:t>
              </a:r>
            </a:p>
            <a:p>
              <a:pPr>
                <a:lnSpc>
                  <a:spcPct val="90000"/>
                </a:lnSpc>
                <a:spcAft>
                  <a:spcPts val="2000"/>
                </a:spcAft>
              </a:pPr>
              <a:r>
                <a:rPr lang="en-US" sz="2400" spc="-50" dirty="0">
                  <a:solidFill>
                    <a:srgbClr val="0C6C7B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         </a:t>
              </a:r>
              <a:r>
                <a:rPr lang="en-US" sz="2400" spc="-50" dirty="0">
                  <a:solidFill>
                    <a:srgbClr val="0E8696"/>
                  </a:solidFill>
                  <a:latin typeface="Helvetica Neue Medium" charset="0"/>
                  <a:ea typeface="Helvetica Neue Medium" charset="0"/>
                  <a:cs typeface="Helvetica Neue Medium" charset="0"/>
                  <a:hlinkClick r:id="rId3"/>
                </a:rPr>
                <a:t>www.express-gateway.io</a:t>
              </a:r>
              <a:endParaRPr lang="en-US" sz="2400" spc="-50" dirty="0">
                <a:solidFill>
                  <a:srgbClr val="0E8696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  <a:p>
              <a:pPr>
                <a:lnSpc>
                  <a:spcPct val="120000"/>
                </a:lnSpc>
                <a:spcBef>
                  <a:spcPts val="1000"/>
                </a:spcBef>
                <a:spcAft>
                  <a:spcPts val="2000"/>
                </a:spcAft>
              </a:pPr>
              <a:r>
                <a:rPr lang="en-US" sz="2400" spc="-50" dirty="0">
                  <a:solidFill>
                    <a:srgbClr val="0C6C7B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         </a:t>
              </a:r>
              <a:r>
                <a:rPr lang="en-US" sz="2400" spc="-50" dirty="0" err="1">
                  <a:solidFill>
                    <a:srgbClr val="0C6C7B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github.com</a:t>
              </a:r>
              <a:r>
                <a:rPr lang="en-US" sz="2400" spc="-50" dirty="0">
                  <a:solidFill>
                    <a:srgbClr val="0C6C7B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/</a:t>
              </a:r>
              <a:br>
                <a:rPr lang="en-US" sz="2400" spc="-50" dirty="0">
                  <a:solidFill>
                    <a:srgbClr val="0C6C7B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</a:br>
              <a:r>
                <a:rPr lang="en-US" sz="2400" spc="-50" dirty="0">
                  <a:solidFill>
                    <a:srgbClr val="0C6C7B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         </a:t>
              </a:r>
              <a:r>
                <a:rPr lang="en-US" sz="2400" spc="-50" dirty="0" err="1">
                  <a:solidFill>
                    <a:srgbClr val="0C6C7B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ExpressGateway</a:t>
              </a:r>
              <a:r>
                <a:rPr lang="en-US" sz="2400" spc="-50" dirty="0">
                  <a:solidFill>
                    <a:srgbClr val="0C6C7B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/express-gateway</a:t>
              </a:r>
            </a:p>
            <a:p>
              <a:pPr>
                <a:lnSpc>
                  <a:spcPct val="120000"/>
                </a:lnSpc>
                <a:spcBef>
                  <a:spcPts val="1000"/>
                </a:spcBef>
                <a:spcAft>
                  <a:spcPts val="2000"/>
                </a:spcAft>
              </a:pPr>
              <a:r>
                <a:rPr lang="en-US" sz="2400" spc="-50" dirty="0">
                  <a:solidFill>
                    <a:srgbClr val="0C6C7B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         @</a:t>
              </a:r>
              <a:r>
                <a:rPr lang="en-US" sz="2400" spc="-50" dirty="0" err="1">
                  <a:solidFill>
                    <a:srgbClr val="0C6C7B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express_gateway</a:t>
              </a:r>
              <a:endParaRPr lang="en-US" sz="2400" spc="-50" dirty="0">
                <a:solidFill>
                  <a:srgbClr val="0C6C7B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  <a:p>
              <a:pPr>
                <a:lnSpc>
                  <a:spcPct val="120000"/>
                </a:lnSpc>
                <a:spcBef>
                  <a:spcPts val="1000"/>
                </a:spcBef>
                <a:spcAft>
                  <a:spcPts val="2000"/>
                </a:spcAft>
              </a:pPr>
              <a:r>
                <a:rPr lang="en-US" sz="2400" spc="-50" dirty="0">
                  <a:solidFill>
                    <a:srgbClr val="0C6C7B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         </a:t>
              </a:r>
              <a:r>
                <a:rPr lang="en-US" sz="2400" spc="-50" dirty="0" err="1">
                  <a:solidFill>
                    <a:srgbClr val="0C6C7B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facebook.com</a:t>
              </a:r>
              <a:r>
                <a:rPr lang="en-US" sz="2400" spc="-50" dirty="0">
                  <a:solidFill>
                    <a:srgbClr val="0C6C7B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/</a:t>
              </a:r>
              <a:r>
                <a:rPr lang="en-US" sz="2400" spc="-50" dirty="0" err="1">
                  <a:solidFill>
                    <a:srgbClr val="0C6C7B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ExpressJSGateway</a:t>
              </a:r>
              <a:endParaRPr lang="en-US" sz="2400" spc="-50" dirty="0">
                <a:solidFill>
                  <a:srgbClr val="0C6C7B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19" y="2486525"/>
              <a:ext cx="634237" cy="5348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565" y="3281088"/>
              <a:ext cx="607891" cy="51267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19" y="5285921"/>
              <a:ext cx="634237" cy="53489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635" y="4470000"/>
              <a:ext cx="693821" cy="58515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927827" y="1659729"/>
            <a:ext cx="4827879" cy="4693360"/>
            <a:chOff x="6928729" y="1658704"/>
            <a:chExt cx="4828508" cy="4693971"/>
          </a:xfrm>
        </p:grpSpPr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7024816" y="1658704"/>
              <a:ext cx="4732421" cy="4693971"/>
            </a:xfrm>
            <a:prstGeom prst="rect">
              <a:avLst/>
            </a:prstGeom>
          </p:spPr>
          <p:txBody>
            <a:bodyPr vert="horz" lIns="91428" tIns="45714" rIns="91428" bIns="45714" rtlCol="0">
              <a:no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spcAft>
                  <a:spcPts val="800"/>
                </a:spcAft>
                <a:buFont typeface="Arial"/>
                <a:buNone/>
                <a:defRPr sz="2400" b="0" i="0" kern="1200" spc="-50" baseline="0">
                  <a:solidFill>
                    <a:srgbClr val="0C6C7B"/>
                  </a:solidFill>
                  <a:latin typeface="Helvetica Neue Medium" charset="0"/>
                  <a:ea typeface="Helvetica Neue Medium" charset="0"/>
                  <a:cs typeface="Helvetica Neue Medium" charset="0"/>
                </a:defRPr>
              </a:lvl1pPr>
              <a:lvl2pPr marL="45720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Font typeface="Arial"/>
                <a:buNone/>
                <a:defRPr sz="2200" b="0" i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200"/>
                </a:spcAft>
                <a:buFont typeface="Arial"/>
                <a:buChar char="•"/>
                <a:defRPr sz="1800" b="0" i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200"/>
                </a:spcAft>
                <a:buFont typeface="Arial"/>
                <a:buChar char="•"/>
                <a:defRPr sz="1600" b="0" i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600" b="0" i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3000"/>
                </a:spcAft>
              </a:pPr>
              <a:r>
                <a:rPr lang="en-US" sz="2800" b="1">
                  <a:latin typeface="Helvetica Neue" charset="0"/>
                  <a:ea typeface="Helvetica Neue" charset="0"/>
                  <a:cs typeface="Helvetica Neue" charset="0"/>
                </a:rPr>
                <a:t>LunchBadger</a:t>
              </a:r>
              <a:endParaRPr lang="en-US" sz="2800" b="1" dirty="0">
                <a:latin typeface="Helvetica Neue" charset="0"/>
                <a:ea typeface="Helvetica Neue" charset="0"/>
                <a:cs typeface="Helvetica Neue" charset="0"/>
              </a:endParaRPr>
            </a:p>
            <a:p>
              <a:pPr>
                <a:lnSpc>
                  <a:spcPct val="90000"/>
                </a:lnSpc>
                <a:spcBef>
                  <a:spcPts val="0"/>
                </a:spcBef>
                <a:spcAft>
                  <a:spcPts val="2000"/>
                </a:spcAft>
              </a:pPr>
              <a:r>
                <a:rPr lang="en-US" dirty="0"/>
                <a:t>         </a:t>
              </a:r>
              <a:r>
                <a:rPr lang="en-US" dirty="0">
                  <a:hlinkClick r:id="rId8"/>
                </a:rPr>
                <a:t>www.lunchbadger.com</a:t>
              </a:r>
              <a:endParaRPr lang="en-US" dirty="0"/>
            </a:p>
            <a:p>
              <a:pPr>
                <a:spcAft>
                  <a:spcPts val="2000"/>
                </a:spcAft>
              </a:pPr>
              <a:r>
                <a:rPr lang="en-US" dirty="0"/>
                <a:t>        @</a:t>
              </a:r>
              <a:r>
                <a:rPr lang="en-US" dirty="0" err="1"/>
                <a:t>lunchbadger</a:t>
              </a:r>
              <a:endParaRPr lang="en-US" dirty="0"/>
            </a:p>
            <a:p>
              <a:pPr>
                <a:spcAft>
                  <a:spcPts val="2000"/>
                </a:spcAft>
              </a:pPr>
              <a:r>
                <a:rPr lang="en-US" dirty="0"/>
                <a:t>        </a:t>
              </a:r>
              <a:r>
                <a:rPr lang="en-US" dirty="0" err="1"/>
                <a:t>facebook.com</a:t>
              </a:r>
              <a:r>
                <a:rPr lang="en-US" dirty="0"/>
                <a:t>/</a:t>
              </a:r>
              <a:r>
                <a:rPr lang="en-US" dirty="0" err="1"/>
                <a:t>LunchBadger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9835" y="2486525"/>
              <a:ext cx="634237" cy="53489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8729" y="3233187"/>
              <a:ext cx="693821" cy="58515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6229" y="4003305"/>
              <a:ext cx="634237" cy="534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444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00B7C-49BB-0347-91B0-8C1C386D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Q/A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0D8D63-2FAF-5F4D-B241-AC53008DF232}"/>
              </a:ext>
            </a:extLst>
          </p:cNvPr>
          <p:cNvSpPr/>
          <p:nvPr/>
        </p:nvSpPr>
        <p:spPr>
          <a:xfrm>
            <a:off x="3148509" y="2982155"/>
            <a:ext cx="5952414" cy="684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SzPct val="100000"/>
            </a:pPr>
            <a:r>
              <a:rPr lang="en-US" sz="3600" kern="0" dirty="0">
                <a:solidFill>
                  <a:srgbClr val="027F9D"/>
                </a:solidFill>
                <a:latin typeface="Ubuntu Regular"/>
                <a:cs typeface="Ubuntu Regular"/>
              </a:rPr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4240807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62136" y="2838450"/>
            <a:ext cx="10234383" cy="1104900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41469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SDX Central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640" y="1685925"/>
            <a:ext cx="5175213" cy="4086225"/>
          </a:xfrm>
        </p:spPr>
        <p:txBody>
          <a:bodyPr/>
          <a:lstStyle/>
          <a:p>
            <a:r>
              <a:rPr lang="en-US" sz="2000" dirty="0">
                <a:solidFill>
                  <a:srgbClr val="027F9D"/>
                </a:solidFill>
              </a:rPr>
              <a:t>“The value is that the infrastructure play is table stakes with </a:t>
            </a:r>
            <a:r>
              <a:rPr lang="en-US" sz="2000" dirty="0" err="1">
                <a:solidFill>
                  <a:srgbClr val="027F9D"/>
                </a:solidFill>
              </a:rPr>
              <a:t>Kubernetes</a:t>
            </a:r>
            <a:r>
              <a:rPr lang="en-US" sz="2000" dirty="0">
                <a:solidFill>
                  <a:srgbClr val="027F9D"/>
                </a:solidFill>
              </a:rPr>
              <a:t>,” Tsang explained of the combined offering. “We have had two-plus years working with </a:t>
            </a:r>
            <a:r>
              <a:rPr lang="en-US" sz="2000" dirty="0" err="1">
                <a:solidFill>
                  <a:srgbClr val="027F9D"/>
                </a:solidFill>
              </a:rPr>
              <a:t>Kubernetes</a:t>
            </a:r>
            <a:r>
              <a:rPr lang="en-US" sz="2000" dirty="0">
                <a:solidFill>
                  <a:srgbClr val="027F9D"/>
                </a:solidFill>
              </a:rPr>
              <a:t> and can now offer enterprises a single-pane of glass to manage all of their </a:t>
            </a:r>
            <a:r>
              <a:rPr lang="en-US" sz="2000" dirty="0" err="1">
                <a:solidFill>
                  <a:srgbClr val="027F9D"/>
                </a:solidFill>
              </a:rPr>
              <a:t>microservices</a:t>
            </a:r>
            <a:r>
              <a:rPr lang="en-US" sz="2000" dirty="0">
                <a:solidFill>
                  <a:srgbClr val="027F9D"/>
                </a:solidFill>
              </a:rPr>
              <a:t>, whether they are in containers or using </a:t>
            </a:r>
            <a:r>
              <a:rPr lang="en-US" sz="2000" dirty="0" err="1">
                <a:solidFill>
                  <a:srgbClr val="027F9D"/>
                </a:solidFill>
              </a:rPr>
              <a:t>serverless</a:t>
            </a:r>
            <a:r>
              <a:rPr lang="en-US" sz="2000" dirty="0">
                <a:solidFill>
                  <a:srgbClr val="027F9D"/>
                </a:solidFill>
              </a:rPr>
              <a:t>.”</a:t>
            </a:r>
          </a:p>
          <a:p>
            <a:br>
              <a:rPr lang="en-US" sz="2000" dirty="0">
                <a:solidFill>
                  <a:srgbClr val="027F9D"/>
                </a:solidFill>
              </a:rPr>
            </a:br>
            <a:endParaRPr lang="en-US" sz="2000" dirty="0">
              <a:solidFill>
                <a:srgbClr val="027F9D"/>
              </a:solidFill>
            </a:endParaRPr>
          </a:p>
          <a:p>
            <a:endParaRPr lang="en-US" sz="2000" dirty="0">
              <a:solidFill>
                <a:srgbClr val="027F9D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30024-39C3-114B-A2C3-7A6F3813C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3279" y="456653"/>
            <a:ext cx="4443798" cy="555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41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38200" y="1281540"/>
            <a:ext cx="10464800" cy="1999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517" tIns="42517" rIns="42517" bIns="42517" anchor="t" anchorCtr="0">
            <a:noAutofit/>
          </a:bodyPr>
          <a:lstStyle>
            <a:lvl1pPr marL="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1pPr>
            <a:lvl2pPr marL="4572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9144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13716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18288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22860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27432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32004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36576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>
              <a:lnSpc>
                <a:spcPct val="120000"/>
              </a:lnSpc>
              <a:buSzPct val="100000"/>
            </a:pPr>
            <a:r>
              <a:rPr lang="en-US" sz="4800" kern="0" dirty="0" err="1">
                <a:solidFill>
                  <a:srgbClr val="008BA4"/>
                </a:solidFill>
                <a:cs typeface="Ubuntu Bold"/>
              </a:rPr>
              <a:t>LunchBadger</a:t>
            </a:r>
            <a:r>
              <a:rPr lang="en-US" sz="4800" kern="0" dirty="0">
                <a:solidFill>
                  <a:srgbClr val="008BA4"/>
                </a:solidFill>
                <a:cs typeface="Ubuntu Bold"/>
              </a:rPr>
              <a:t> makes a </a:t>
            </a:r>
            <a:r>
              <a:rPr lang="en-US" sz="4800" kern="0" dirty="0" err="1">
                <a:solidFill>
                  <a:srgbClr val="008BA4"/>
                </a:solidFill>
                <a:cs typeface="Ubuntu Bold"/>
              </a:rPr>
              <a:t>microservice</a:t>
            </a:r>
            <a:r>
              <a:rPr lang="en-US" sz="4800" kern="0" dirty="0">
                <a:solidFill>
                  <a:srgbClr val="008BA4"/>
                </a:solidFill>
                <a:cs typeface="Ubuntu Bold"/>
              </a:rPr>
              <a:t> and </a:t>
            </a:r>
            <a:r>
              <a:rPr lang="en-US" sz="4800" kern="0" dirty="0" err="1">
                <a:solidFill>
                  <a:srgbClr val="008BA4"/>
                </a:solidFill>
                <a:cs typeface="Ubuntu Bold"/>
              </a:rPr>
              <a:t>serverless</a:t>
            </a:r>
            <a:r>
              <a:rPr lang="en-US" sz="4800" kern="0" dirty="0">
                <a:solidFill>
                  <a:srgbClr val="008BA4"/>
                </a:solidFill>
                <a:cs typeface="Ubuntu Bold"/>
              </a:rPr>
              <a:t> platform </a:t>
            </a:r>
            <a:endParaRPr lang="en-US" sz="4800" kern="0" dirty="0">
              <a:solidFill>
                <a:schemeClr val="bg1">
                  <a:lumMod val="50000"/>
                </a:schemeClr>
              </a:solidFill>
              <a:cs typeface="Ubuntu Regular"/>
            </a:endParaRPr>
          </a:p>
          <a:p>
            <a:pPr>
              <a:lnSpc>
                <a:spcPct val="120000"/>
              </a:lnSpc>
              <a:buSzPct val="100000"/>
            </a:pPr>
            <a:endParaRPr lang="en-US" sz="4800" kern="0" dirty="0">
              <a:solidFill>
                <a:schemeClr val="bg1">
                  <a:lumMod val="50000"/>
                </a:schemeClr>
              </a:solidFill>
              <a:cs typeface="Ubuntu Regular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777384" y="3121023"/>
            <a:ext cx="10464800" cy="1078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517" tIns="42517" rIns="42517" bIns="42517" anchor="t" anchorCtr="0">
            <a:noAutofit/>
          </a:bodyPr>
          <a:lstStyle>
            <a:lvl1pPr marL="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1pPr>
            <a:lvl2pPr marL="4572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9144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13716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18288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22860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27432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32004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36576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>
              <a:lnSpc>
                <a:spcPct val="120000"/>
              </a:lnSpc>
              <a:buSzPct val="100000"/>
            </a:pPr>
            <a:r>
              <a:rPr lang="en-US" sz="4800" kern="0" dirty="0">
                <a:solidFill>
                  <a:srgbClr val="008BA4"/>
                </a:solidFill>
                <a:cs typeface="Ubuntu Bold"/>
              </a:rPr>
              <a:t>for developing and managing APIs</a:t>
            </a:r>
            <a:endParaRPr lang="en-US" sz="4800" kern="0" dirty="0">
              <a:solidFill>
                <a:schemeClr val="bg1">
                  <a:lumMod val="50000"/>
                </a:schemeClr>
              </a:solidFill>
              <a:cs typeface="Ubuntu Regular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777384" y="3992373"/>
            <a:ext cx="10464800" cy="1105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517" tIns="42517" rIns="42517" bIns="42517" anchor="t" anchorCtr="0">
            <a:noAutofit/>
          </a:bodyPr>
          <a:lstStyle>
            <a:lvl1pPr marL="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1pPr>
            <a:lvl2pPr marL="4572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2pPr>
            <a:lvl3pPr marL="9144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3pPr>
            <a:lvl4pPr marL="13716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4pPr>
            <a:lvl5pPr marL="18288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5pPr>
            <a:lvl6pPr marL="22860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6pPr>
            <a:lvl7pPr marL="27432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7pPr>
            <a:lvl8pPr marL="32004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8pPr>
            <a:lvl9pPr marL="3657600" marR="0" indent="0" algn="ctr" defTabSz="488950" rtl="0" latinLnBrk="0">
              <a:lnSpc>
                <a:spcPct val="100000"/>
              </a:lnSpc>
              <a:spcBef>
                <a:spcPts val="1004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Thin"/>
              </a:defRPr>
            </a:lvl9pPr>
          </a:lstStyle>
          <a:p>
            <a:pPr>
              <a:lnSpc>
                <a:spcPct val="120000"/>
              </a:lnSpc>
              <a:buSzPct val="100000"/>
            </a:pPr>
            <a:r>
              <a:rPr lang="en-US" sz="4800" kern="0" dirty="0">
                <a:solidFill>
                  <a:srgbClr val="008BA4"/>
                </a:solidFill>
                <a:cs typeface="Ubuntu Bold"/>
              </a:rPr>
              <a:t>that works across any cloud.</a:t>
            </a:r>
            <a:endParaRPr lang="en-US" sz="4800" kern="0" dirty="0">
              <a:solidFill>
                <a:schemeClr val="bg1">
                  <a:lumMod val="50000"/>
                </a:schemeClr>
              </a:solidFill>
              <a:cs typeface="Ubuntu Regular"/>
            </a:endParaRPr>
          </a:p>
          <a:p>
            <a:pPr>
              <a:lnSpc>
                <a:spcPct val="120000"/>
              </a:lnSpc>
              <a:buSzPct val="100000"/>
            </a:pPr>
            <a:endParaRPr lang="en-US" sz="4800" kern="0" dirty="0">
              <a:solidFill>
                <a:schemeClr val="bg1">
                  <a:lumMod val="50000"/>
                </a:schemeClr>
              </a:solidFill>
              <a:cs typeface="Ubuntu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7330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1" animBg="1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640" y="1685925"/>
            <a:ext cx="5373992" cy="4086225"/>
          </a:xfrm>
        </p:spPr>
        <p:txBody>
          <a:bodyPr/>
          <a:lstStyle/>
          <a:p>
            <a:r>
              <a:rPr lang="en-US" sz="2000" dirty="0">
                <a:solidFill>
                  <a:schemeClr val="accent2"/>
                </a:solidFill>
              </a:rPr>
              <a:t>“Express Gateway offers centralized configuration, API consumer and credentials management, and a plug-in framework. An API gateway is the heart of </a:t>
            </a:r>
            <a:r>
              <a:rPr lang="en-US" sz="2000" dirty="0" err="1">
                <a:solidFill>
                  <a:schemeClr val="accent2"/>
                </a:solidFill>
              </a:rPr>
              <a:t>microservices</a:t>
            </a:r>
            <a:r>
              <a:rPr lang="en-US" sz="2000" dirty="0">
                <a:solidFill>
                  <a:schemeClr val="accent2"/>
                </a:solidFill>
              </a:rPr>
              <a:t>, </a:t>
            </a:r>
            <a:r>
              <a:rPr lang="en-US" sz="2000" dirty="0" err="1">
                <a:solidFill>
                  <a:schemeClr val="accent2"/>
                </a:solidFill>
              </a:rPr>
              <a:t>LunchBadger</a:t>
            </a:r>
            <a:r>
              <a:rPr lang="en-US" sz="2000" dirty="0">
                <a:solidFill>
                  <a:schemeClr val="accent2"/>
                </a:solidFill>
              </a:rPr>
              <a:t> CEO Al Tsang said. “It’s a key piece of infrastructure that you must have,” enabling </a:t>
            </a:r>
            <a:r>
              <a:rPr lang="en-US" sz="2000" dirty="0" err="1">
                <a:solidFill>
                  <a:schemeClr val="accent2"/>
                </a:solidFill>
              </a:rPr>
              <a:t>microservices</a:t>
            </a:r>
            <a:r>
              <a:rPr lang="en-US" sz="2000" dirty="0">
                <a:solidFill>
                  <a:schemeClr val="accent2"/>
                </a:solidFill>
              </a:rPr>
              <a:t> to work with infrastructure such as </a:t>
            </a:r>
            <a:r>
              <a:rPr lang="en-US" sz="2000" dirty="0" err="1">
                <a:solidFill>
                  <a:schemeClr val="accent2"/>
                </a:solidFill>
              </a:rPr>
              <a:t>Kubernetes</a:t>
            </a:r>
            <a:r>
              <a:rPr lang="en-US" sz="2000" dirty="0">
                <a:solidFill>
                  <a:schemeClr val="accent2"/>
                </a:solidFill>
              </a:rPr>
              <a:t> container orchestration, Tsang said. </a:t>
            </a:r>
            <a:r>
              <a:rPr lang="en-US" sz="2000" dirty="0" err="1">
                <a:solidFill>
                  <a:schemeClr val="accent2"/>
                </a:solidFill>
              </a:rPr>
              <a:t>LunchBadger</a:t>
            </a:r>
            <a:r>
              <a:rPr lang="en-US" sz="2000" dirty="0">
                <a:solidFill>
                  <a:schemeClr val="accent2"/>
                </a:solidFill>
              </a:rPr>
              <a:t> offers an API and </a:t>
            </a:r>
            <a:r>
              <a:rPr lang="en-US" sz="2000" dirty="0" err="1">
                <a:solidFill>
                  <a:schemeClr val="accent2"/>
                </a:solidFill>
              </a:rPr>
              <a:t>microservices</a:t>
            </a:r>
            <a:r>
              <a:rPr lang="en-US" sz="2000" dirty="0">
                <a:solidFill>
                  <a:schemeClr val="accent2"/>
                </a:solidFill>
              </a:rPr>
              <a:t> platform.”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648065" y="1160978"/>
            <a:ext cx="4601258" cy="4596617"/>
            <a:chOff x="6648065" y="763400"/>
            <a:chExt cx="4601258" cy="45966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AF3916-746D-454B-8F67-C0587C84C6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48065" y="1071250"/>
              <a:ext cx="4601258" cy="428876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5AF3916-746D-454B-8F67-C0587C84C6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72645" y="763400"/>
              <a:ext cx="4314467" cy="230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5511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30B171-856E-0041-A569-61FFFCF448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418" y="1075279"/>
            <a:ext cx="9176657" cy="51618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384" y="346858"/>
            <a:ext cx="10720050" cy="652468"/>
          </a:xfrm>
        </p:spPr>
        <p:txBody>
          <a:bodyPr/>
          <a:lstStyle/>
          <a:p>
            <a:r>
              <a:rPr lang="en-US" dirty="0"/>
              <a:t>Hello CNCF!!!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971508" y="1977703"/>
            <a:ext cx="5680587" cy="3052575"/>
            <a:chOff x="6971508" y="1977703"/>
            <a:chExt cx="5680587" cy="3052575"/>
          </a:xfrm>
        </p:grpSpPr>
        <p:sp>
          <p:nvSpPr>
            <p:cNvPr id="9" name="Right Triangle 8"/>
            <p:cNvSpPr/>
            <p:nvPr/>
          </p:nvSpPr>
          <p:spPr>
            <a:xfrm rot="14111008">
              <a:off x="8290284" y="668466"/>
              <a:ext cx="3043036" cy="5680587"/>
            </a:xfrm>
            <a:custGeom>
              <a:avLst/>
              <a:gdLst>
                <a:gd name="connsiteX0" fmla="*/ 0 w 914853"/>
                <a:gd name="connsiteY0" fmla="*/ 1345281 h 1345281"/>
                <a:gd name="connsiteX1" fmla="*/ 0 w 914853"/>
                <a:gd name="connsiteY1" fmla="*/ 0 h 1345281"/>
                <a:gd name="connsiteX2" fmla="*/ 914853 w 914853"/>
                <a:gd name="connsiteY2" fmla="*/ 1345281 h 1345281"/>
                <a:gd name="connsiteX3" fmla="*/ 0 w 914853"/>
                <a:gd name="connsiteY3" fmla="*/ 1345281 h 1345281"/>
                <a:gd name="connsiteX0" fmla="*/ 0 w 1729690"/>
                <a:gd name="connsiteY0" fmla="*/ 1345281 h 2265922"/>
                <a:gd name="connsiteX1" fmla="*/ 0 w 1729690"/>
                <a:gd name="connsiteY1" fmla="*/ 0 h 2265922"/>
                <a:gd name="connsiteX2" fmla="*/ 1729690 w 1729690"/>
                <a:gd name="connsiteY2" fmla="*/ 2265922 h 2265922"/>
                <a:gd name="connsiteX3" fmla="*/ 0 w 1729690"/>
                <a:gd name="connsiteY3" fmla="*/ 1345281 h 2265922"/>
                <a:gd name="connsiteX0" fmla="*/ 0 w 2077767"/>
                <a:gd name="connsiteY0" fmla="*/ 827906 h 2265922"/>
                <a:gd name="connsiteX1" fmla="*/ 348077 w 2077767"/>
                <a:gd name="connsiteY1" fmla="*/ 0 h 2265922"/>
                <a:gd name="connsiteX2" fmla="*/ 2077767 w 2077767"/>
                <a:gd name="connsiteY2" fmla="*/ 2265922 h 2265922"/>
                <a:gd name="connsiteX3" fmla="*/ 0 w 2077767"/>
                <a:gd name="connsiteY3" fmla="*/ 827906 h 2265922"/>
                <a:gd name="connsiteX0" fmla="*/ 140574 w 2218341"/>
                <a:gd name="connsiteY0" fmla="*/ 1180846 h 2618862"/>
                <a:gd name="connsiteX1" fmla="*/ 0 w 2218341"/>
                <a:gd name="connsiteY1" fmla="*/ 0 h 2618862"/>
                <a:gd name="connsiteX2" fmla="*/ 2218341 w 2218341"/>
                <a:gd name="connsiteY2" fmla="*/ 2618862 h 2618862"/>
                <a:gd name="connsiteX3" fmla="*/ 140574 w 2218341"/>
                <a:gd name="connsiteY3" fmla="*/ 1180846 h 2618862"/>
                <a:gd name="connsiteX0" fmla="*/ 140574 w 2218341"/>
                <a:gd name="connsiteY0" fmla="*/ 1180846 h 2618862"/>
                <a:gd name="connsiteX1" fmla="*/ 0 w 2218341"/>
                <a:gd name="connsiteY1" fmla="*/ 0 h 2618862"/>
                <a:gd name="connsiteX2" fmla="*/ 2218341 w 2218341"/>
                <a:gd name="connsiteY2" fmla="*/ 2618862 h 2618862"/>
                <a:gd name="connsiteX3" fmla="*/ 430037 w 2218341"/>
                <a:gd name="connsiteY3" fmla="*/ 1381191 h 2618862"/>
                <a:gd name="connsiteX4" fmla="*/ 140574 w 2218341"/>
                <a:gd name="connsiteY4" fmla="*/ 1180846 h 2618862"/>
                <a:gd name="connsiteX0" fmla="*/ 1799180 w 3876947"/>
                <a:gd name="connsiteY0" fmla="*/ 1180846 h 3743615"/>
                <a:gd name="connsiteX1" fmla="*/ 1658606 w 3876947"/>
                <a:gd name="connsiteY1" fmla="*/ 0 h 3743615"/>
                <a:gd name="connsiteX2" fmla="*/ 3876947 w 3876947"/>
                <a:gd name="connsiteY2" fmla="*/ 2618862 h 3743615"/>
                <a:gd name="connsiteX3" fmla="*/ 0 w 3876947"/>
                <a:gd name="connsiteY3" fmla="*/ 3743615 h 3743615"/>
                <a:gd name="connsiteX4" fmla="*/ 1799180 w 3876947"/>
                <a:gd name="connsiteY4" fmla="*/ 1180846 h 3743615"/>
                <a:gd name="connsiteX0" fmla="*/ 1799180 w 3876947"/>
                <a:gd name="connsiteY0" fmla="*/ 1180846 h 3743615"/>
                <a:gd name="connsiteX1" fmla="*/ 1658606 w 3876947"/>
                <a:gd name="connsiteY1" fmla="*/ 0 h 3743615"/>
                <a:gd name="connsiteX2" fmla="*/ 3876947 w 3876947"/>
                <a:gd name="connsiteY2" fmla="*/ 2618862 h 3743615"/>
                <a:gd name="connsiteX3" fmla="*/ 1675520 w 3876947"/>
                <a:gd name="connsiteY3" fmla="*/ 3257009 h 3743615"/>
                <a:gd name="connsiteX4" fmla="*/ 0 w 3876947"/>
                <a:gd name="connsiteY4" fmla="*/ 3743615 h 3743615"/>
                <a:gd name="connsiteX5" fmla="*/ 1799180 w 3876947"/>
                <a:gd name="connsiteY5" fmla="*/ 1180846 h 3743615"/>
                <a:gd name="connsiteX0" fmla="*/ 1799180 w 3876947"/>
                <a:gd name="connsiteY0" fmla="*/ 1180846 h 5199910"/>
                <a:gd name="connsiteX1" fmla="*/ 1658606 w 3876947"/>
                <a:gd name="connsiteY1" fmla="*/ 0 h 5199910"/>
                <a:gd name="connsiteX2" fmla="*/ 3876947 w 3876947"/>
                <a:gd name="connsiteY2" fmla="*/ 2618862 h 5199910"/>
                <a:gd name="connsiteX3" fmla="*/ 2094045 w 3876947"/>
                <a:gd name="connsiteY3" fmla="*/ 5199910 h 5199910"/>
                <a:gd name="connsiteX4" fmla="*/ 0 w 3876947"/>
                <a:gd name="connsiteY4" fmla="*/ 3743615 h 5199910"/>
                <a:gd name="connsiteX5" fmla="*/ 1799180 w 3876947"/>
                <a:gd name="connsiteY5" fmla="*/ 1180846 h 5199910"/>
                <a:gd name="connsiteX0" fmla="*/ 1799180 w 3876947"/>
                <a:gd name="connsiteY0" fmla="*/ 1180846 h 5202602"/>
                <a:gd name="connsiteX1" fmla="*/ 1658606 w 3876947"/>
                <a:gd name="connsiteY1" fmla="*/ 0 h 5202602"/>
                <a:gd name="connsiteX2" fmla="*/ 3876947 w 3876947"/>
                <a:gd name="connsiteY2" fmla="*/ 2618862 h 5202602"/>
                <a:gd name="connsiteX3" fmla="*/ 2079065 w 3876947"/>
                <a:gd name="connsiteY3" fmla="*/ 5202602 h 5202602"/>
                <a:gd name="connsiteX4" fmla="*/ 0 w 3876947"/>
                <a:gd name="connsiteY4" fmla="*/ 3743615 h 5202602"/>
                <a:gd name="connsiteX5" fmla="*/ 1799180 w 3876947"/>
                <a:gd name="connsiteY5" fmla="*/ 1180846 h 5202602"/>
                <a:gd name="connsiteX0" fmla="*/ 1799180 w 3876947"/>
                <a:gd name="connsiteY0" fmla="*/ 1180846 h 5202602"/>
                <a:gd name="connsiteX1" fmla="*/ 1658606 w 3876947"/>
                <a:gd name="connsiteY1" fmla="*/ 0 h 5202602"/>
                <a:gd name="connsiteX2" fmla="*/ 3488494 w 3876947"/>
                <a:gd name="connsiteY2" fmla="*/ 2158064 h 5202602"/>
                <a:gd name="connsiteX3" fmla="*/ 3876947 w 3876947"/>
                <a:gd name="connsiteY3" fmla="*/ 2618862 h 5202602"/>
                <a:gd name="connsiteX4" fmla="*/ 2079065 w 3876947"/>
                <a:gd name="connsiteY4" fmla="*/ 5202602 h 5202602"/>
                <a:gd name="connsiteX5" fmla="*/ 0 w 3876947"/>
                <a:gd name="connsiteY5" fmla="*/ 3743615 h 5202602"/>
                <a:gd name="connsiteX6" fmla="*/ 1799180 w 3876947"/>
                <a:gd name="connsiteY6" fmla="*/ 1180846 h 5202602"/>
                <a:gd name="connsiteX0" fmla="*/ 1799180 w 3876947"/>
                <a:gd name="connsiteY0" fmla="*/ 1180846 h 5202602"/>
                <a:gd name="connsiteX1" fmla="*/ 1658606 w 3876947"/>
                <a:gd name="connsiteY1" fmla="*/ 0 h 5202602"/>
                <a:gd name="connsiteX2" fmla="*/ 2183144 w 3876947"/>
                <a:gd name="connsiteY2" fmla="*/ 1433802 h 5202602"/>
                <a:gd name="connsiteX3" fmla="*/ 3876947 w 3876947"/>
                <a:gd name="connsiteY3" fmla="*/ 2618862 h 5202602"/>
                <a:gd name="connsiteX4" fmla="*/ 2079065 w 3876947"/>
                <a:gd name="connsiteY4" fmla="*/ 5202602 h 5202602"/>
                <a:gd name="connsiteX5" fmla="*/ 0 w 3876947"/>
                <a:gd name="connsiteY5" fmla="*/ 3743615 h 5202602"/>
                <a:gd name="connsiteX6" fmla="*/ 1799180 w 3876947"/>
                <a:gd name="connsiteY6" fmla="*/ 1180846 h 5202602"/>
                <a:gd name="connsiteX0" fmla="*/ 1799180 w 3566236"/>
                <a:gd name="connsiteY0" fmla="*/ 1180846 h 5202602"/>
                <a:gd name="connsiteX1" fmla="*/ 1658606 w 3566236"/>
                <a:gd name="connsiteY1" fmla="*/ 0 h 5202602"/>
                <a:gd name="connsiteX2" fmla="*/ 2183144 w 3566236"/>
                <a:gd name="connsiteY2" fmla="*/ 1433802 h 5202602"/>
                <a:gd name="connsiteX3" fmla="*/ 3566236 w 3566236"/>
                <a:gd name="connsiteY3" fmla="*/ 3084491 h 5202602"/>
                <a:gd name="connsiteX4" fmla="*/ 2079065 w 3566236"/>
                <a:gd name="connsiteY4" fmla="*/ 5202602 h 5202602"/>
                <a:gd name="connsiteX5" fmla="*/ 0 w 3566236"/>
                <a:gd name="connsiteY5" fmla="*/ 3743615 h 5202602"/>
                <a:gd name="connsiteX6" fmla="*/ 1799180 w 3566236"/>
                <a:gd name="connsiteY6" fmla="*/ 1180846 h 5202602"/>
                <a:gd name="connsiteX0" fmla="*/ 1464653 w 3566236"/>
                <a:gd name="connsiteY0" fmla="*/ 1643021 h 5202602"/>
                <a:gd name="connsiteX1" fmla="*/ 1658606 w 3566236"/>
                <a:gd name="connsiteY1" fmla="*/ 0 h 5202602"/>
                <a:gd name="connsiteX2" fmla="*/ 2183144 w 3566236"/>
                <a:gd name="connsiteY2" fmla="*/ 1433802 h 5202602"/>
                <a:gd name="connsiteX3" fmla="*/ 3566236 w 3566236"/>
                <a:gd name="connsiteY3" fmla="*/ 3084491 h 5202602"/>
                <a:gd name="connsiteX4" fmla="*/ 2079065 w 3566236"/>
                <a:gd name="connsiteY4" fmla="*/ 5202602 h 5202602"/>
                <a:gd name="connsiteX5" fmla="*/ 0 w 3566236"/>
                <a:gd name="connsiteY5" fmla="*/ 3743615 h 5202602"/>
                <a:gd name="connsiteX6" fmla="*/ 1464653 w 3566236"/>
                <a:gd name="connsiteY6" fmla="*/ 1643021 h 5202602"/>
                <a:gd name="connsiteX0" fmla="*/ 1464653 w 3566236"/>
                <a:gd name="connsiteY0" fmla="*/ 1643021 h 5202602"/>
                <a:gd name="connsiteX1" fmla="*/ 1658606 w 3566236"/>
                <a:gd name="connsiteY1" fmla="*/ 0 h 5202602"/>
                <a:gd name="connsiteX2" fmla="*/ 1775242 w 3566236"/>
                <a:gd name="connsiteY2" fmla="*/ 1831839 h 5202602"/>
                <a:gd name="connsiteX3" fmla="*/ 3566236 w 3566236"/>
                <a:gd name="connsiteY3" fmla="*/ 3084491 h 5202602"/>
                <a:gd name="connsiteX4" fmla="*/ 2079065 w 3566236"/>
                <a:gd name="connsiteY4" fmla="*/ 5202602 h 5202602"/>
                <a:gd name="connsiteX5" fmla="*/ 0 w 3566236"/>
                <a:gd name="connsiteY5" fmla="*/ 3743615 h 5202602"/>
                <a:gd name="connsiteX6" fmla="*/ 1464653 w 3566236"/>
                <a:gd name="connsiteY6" fmla="*/ 1643021 h 5202602"/>
                <a:gd name="connsiteX0" fmla="*/ 1464653 w 3566236"/>
                <a:gd name="connsiteY0" fmla="*/ 1643021 h 4917254"/>
                <a:gd name="connsiteX1" fmla="*/ 1658606 w 3566236"/>
                <a:gd name="connsiteY1" fmla="*/ 0 h 4917254"/>
                <a:gd name="connsiteX2" fmla="*/ 1775242 w 3566236"/>
                <a:gd name="connsiteY2" fmla="*/ 1831839 h 4917254"/>
                <a:gd name="connsiteX3" fmla="*/ 3566236 w 3566236"/>
                <a:gd name="connsiteY3" fmla="*/ 3084491 h 4917254"/>
                <a:gd name="connsiteX4" fmla="*/ 1687606 w 3566236"/>
                <a:gd name="connsiteY4" fmla="*/ 4917254 h 4917254"/>
                <a:gd name="connsiteX5" fmla="*/ 0 w 3566236"/>
                <a:gd name="connsiteY5" fmla="*/ 3743615 h 4917254"/>
                <a:gd name="connsiteX6" fmla="*/ 1464653 w 3566236"/>
                <a:gd name="connsiteY6" fmla="*/ 1643021 h 4917254"/>
                <a:gd name="connsiteX0" fmla="*/ 1464653 w 3174777"/>
                <a:gd name="connsiteY0" fmla="*/ 1643021 h 4917254"/>
                <a:gd name="connsiteX1" fmla="*/ 1658606 w 3174777"/>
                <a:gd name="connsiteY1" fmla="*/ 0 h 4917254"/>
                <a:gd name="connsiteX2" fmla="*/ 1775242 w 3174777"/>
                <a:gd name="connsiteY2" fmla="*/ 1831839 h 4917254"/>
                <a:gd name="connsiteX3" fmla="*/ 3174777 w 3174777"/>
                <a:gd name="connsiteY3" fmla="*/ 2799143 h 4917254"/>
                <a:gd name="connsiteX4" fmla="*/ 1687606 w 3174777"/>
                <a:gd name="connsiteY4" fmla="*/ 4917254 h 4917254"/>
                <a:gd name="connsiteX5" fmla="*/ 0 w 3174777"/>
                <a:gd name="connsiteY5" fmla="*/ 3743615 h 4917254"/>
                <a:gd name="connsiteX6" fmla="*/ 1464653 w 3174777"/>
                <a:gd name="connsiteY6" fmla="*/ 1643021 h 4917254"/>
                <a:gd name="connsiteX0" fmla="*/ 1464653 w 3165940"/>
                <a:gd name="connsiteY0" fmla="*/ 1643021 h 4917254"/>
                <a:gd name="connsiteX1" fmla="*/ 1658606 w 3165940"/>
                <a:gd name="connsiteY1" fmla="*/ 0 h 4917254"/>
                <a:gd name="connsiteX2" fmla="*/ 1775242 w 3165940"/>
                <a:gd name="connsiteY2" fmla="*/ 1831839 h 4917254"/>
                <a:gd name="connsiteX3" fmla="*/ 3165940 w 3165940"/>
                <a:gd name="connsiteY3" fmla="*/ 2792998 h 4917254"/>
                <a:gd name="connsiteX4" fmla="*/ 1687606 w 3165940"/>
                <a:gd name="connsiteY4" fmla="*/ 4917254 h 4917254"/>
                <a:gd name="connsiteX5" fmla="*/ 0 w 3165940"/>
                <a:gd name="connsiteY5" fmla="*/ 3743615 h 4917254"/>
                <a:gd name="connsiteX6" fmla="*/ 1464653 w 3165940"/>
                <a:gd name="connsiteY6" fmla="*/ 1643021 h 4917254"/>
                <a:gd name="connsiteX0" fmla="*/ 1464653 w 3165940"/>
                <a:gd name="connsiteY0" fmla="*/ 1643021 h 4775874"/>
                <a:gd name="connsiteX1" fmla="*/ 1658606 w 3165940"/>
                <a:gd name="connsiteY1" fmla="*/ 0 h 4775874"/>
                <a:gd name="connsiteX2" fmla="*/ 1775242 w 3165940"/>
                <a:gd name="connsiteY2" fmla="*/ 1831839 h 4775874"/>
                <a:gd name="connsiteX3" fmla="*/ 3165940 w 3165940"/>
                <a:gd name="connsiteY3" fmla="*/ 2792998 h 4775874"/>
                <a:gd name="connsiteX4" fmla="*/ 1785930 w 3165940"/>
                <a:gd name="connsiteY4" fmla="*/ 4775874 h 4775874"/>
                <a:gd name="connsiteX5" fmla="*/ 0 w 3165940"/>
                <a:gd name="connsiteY5" fmla="*/ 3743615 h 4775874"/>
                <a:gd name="connsiteX6" fmla="*/ 1464653 w 3165940"/>
                <a:gd name="connsiteY6" fmla="*/ 1643021 h 4775874"/>
                <a:gd name="connsiteX0" fmla="*/ 1372475 w 3073762"/>
                <a:gd name="connsiteY0" fmla="*/ 1643021 h 4775874"/>
                <a:gd name="connsiteX1" fmla="*/ 1566428 w 3073762"/>
                <a:gd name="connsiteY1" fmla="*/ 0 h 4775874"/>
                <a:gd name="connsiteX2" fmla="*/ 1683064 w 3073762"/>
                <a:gd name="connsiteY2" fmla="*/ 1831839 h 4775874"/>
                <a:gd name="connsiteX3" fmla="*/ 3073762 w 3073762"/>
                <a:gd name="connsiteY3" fmla="*/ 2792998 h 4775874"/>
                <a:gd name="connsiteX4" fmla="*/ 1693752 w 3073762"/>
                <a:gd name="connsiteY4" fmla="*/ 4775874 h 4775874"/>
                <a:gd name="connsiteX5" fmla="*/ 0 w 3073762"/>
                <a:gd name="connsiteY5" fmla="*/ 3611071 h 4775874"/>
                <a:gd name="connsiteX6" fmla="*/ 1372475 w 3073762"/>
                <a:gd name="connsiteY6" fmla="*/ 1643021 h 4775874"/>
                <a:gd name="connsiteX0" fmla="*/ 1372475 w 3073762"/>
                <a:gd name="connsiteY0" fmla="*/ 1643021 h 4746674"/>
                <a:gd name="connsiteX1" fmla="*/ 1566428 w 3073762"/>
                <a:gd name="connsiteY1" fmla="*/ 0 h 4746674"/>
                <a:gd name="connsiteX2" fmla="*/ 1683064 w 3073762"/>
                <a:gd name="connsiteY2" fmla="*/ 1831839 h 4746674"/>
                <a:gd name="connsiteX3" fmla="*/ 3073762 w 3073762"/>
                <a:gd name="connsiteY3" fmla="*/ 2792998 h 4746674"/>
                <a:gd name="connsiteX4" fmla="*/ 1727168 w 3073762"/>
                <a:gd name="connsiteY4" fmla="*/ 4746674 h 4746674"/>
                <a:gd name="connsiteX5" fmla="*/ 0 w 3073762"/>
                <a:gd name="connsiteY5" fmla="*/ 3611071 h 4746674"/>
                <a:gd name="connsiteX6" fmla="*/ 1372475 w 3073762"/>
                <a:gd name="connsiteY6" fmla="*/ 1643021 h 4746674"/>
                <a:gd name="connsiteX0" fmla="*/ 1341749 w 3043036"/>
                <a:gd name="connsiteY0" fmla="*/ 1643021 h 4746674"/>
                <a:gd name="connsiteX1" fmla="*/ 1535702 w 3043036"/>
                <a:gd name="connsiteY1" fmla="*/ 0 h 4746674"/>
                <a:gd name="connsiteX2" fmla="*/ 1652338 w 3043036"/>
                <a:gd name="connsiteY2" fmla="*/ 1831839 h 4746674"/>
                <a:gd name="connsiteX3" fmla="*/ 3043036 w 3043036"/>
                <a:gd name="connsiteY3" fmla="*/ 2792998 h 4746674"/>
                <a:gd name="connsiteX4" fmla="*/ 1696442 w 3043036"/>
                <a:gd name="connsiteY4" fmla="*/ 4746674 h 4746674"/>
                <a:gd name="connsiteX5" fmla="*/ 0 w 3043036"/>
                <a:gd name="connsiteY5" fmla="*/ 3566890 h 4746674"/>
                <a:gd name="connsiteX6" fmla="*/ 1341749 w 3043036"/>
                <a:gd name="connsiteY6" fmla="*/ 1643021 h 4746674"/>
                <a:gd name="connsiteX0" fmla="*/ 1341749 w 3043036"/>
                <a:gd name="connsiteY0" fmla="*/ 1864689 h 4968342"/>
                <a:gd name="connsiteX1" fmla="*/ 1650532 w 3043036"/>
                <a:gd name="connsiteY1" fmla="*/ 0 h 4968342"/>
                <a:gd name="connsiteX2" fmla="*/ 1652338 w 3043036"/>
                <a:gd name="connsiteY2" fmla="*/ 2053507 h 4968342"/>
                <a:gd name="connsiteX3" fmla="*/ 3043036 w 3043036"/>
                <a:gd name="connsiteY3" fmla="*/ 3014666 h 4968342"/>
                <a:gd name="connsiteX4" fmla="*/ 1696442 w 3043036"/>
                <a:gd name="connsiteY4" fmla="*/ 4968342 h 4968342"/>
                <a:gd name="connsiteX5" fmla="*/ 0 w 3043036"/>
                <a:gd name="connsiteY5" fmla="*/ 3788558 h 4968342"/>
                <a:gd name="connsiteX6" fmla="*/ 1341749 w 3043036"/>
                <a:gd name="connsiteY6" fmla="*/ 1864689 h 4968342"/>
                <a:gd name="connsiteX0" fmla="*/ 1341749 w 3043036"/>
                <a:gd name="connsiteY0" fmla="*/ 2576934 h 5680587"/>
                <a:gd name="connsiteX1" fmla="*/ 2121109 w 3043036"/>
                <a:gd name="connsiteY1" fmla="*/ 0 h 5680587"/>
                <a:gd name="connsiteX2" fmla="*/ 1652338 w 3043036"/>
                <a:gd name="connsiteY2" fmla="*/ 2765752 h 5680587"/>
                <a:gd name="connsiteX3" fmla="*/ 3043036 w 3043036"/>
                <a:gd name="connsiteY3" fmla="*/ 3726911 h 5680587"/>
                <a:gd name="connsiteX4" fmla="*/ 1696442 w 3043036"/>
                <a:gd name="connsiteY4" fmla="*/ 5680587 h 5680587"/>
                <a:gd name="connsiteX5" fmla="*/ 0 w 3043036"/>
                <a:gd name="connsiteY5" fmla="*/ 4500803 h 5680587"/>
                <a:gd name="connsiteX6" fmla="*/ 1341749 w 3043036"/>
                <a:gd name="connsiteY6" fmla="*/ 2576934 h 568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3036" h="5680587">
                  <a:moveTo>
                    <a:pt x="1341749" y="2576934"/>
                  </a:moveTo>
                  <a:lnTo>
                    <a:pt x="2121109" y="0"/>
                  </a:lnTo>
                  <a:lnTo>
                    <a:pt x="1652338" y="2765752"/>
                  </a:lnTo>
                  <a:lnTo>
                    <a:pt x="3043036" y="3726911"/>
                  </a:lnTo>
                  <a:lnTo>
                    <a:pt x="1696442" y="5680587"/>
                  </a:lnTo>
                  <a:lnTo>
                    <a:pt x="0" y="4500803"/>
                  </a:lnTo>
                  <a:lnTo>
                    <a:pt x="1341749" y="2576934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lb_logo_centered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97999" y="1977703"/>
              <a:ext cx="1725779" cy="1676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7174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BC869-A48E-DB4F-886E-4B8D455D5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85" y="452557"/>
            <a:ext cx="10430156" cy="652468"/>
          </a:xfrm>
        </p:spPr>
        <p:txBody>
          <a:bodyPr/>
          <a:lstStyle/>
          <a:p>
            <a:r>
              <a:rPr lang="en-US" dirty="0"/>
              <a:t>Express Gateway on </a:t>
            </a:r>
            <a:r>
              <a:rPr lang="en-US" dirty="0" err="1"/>
              <a:t>Joyent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D6E94-B6FA-6C40-98D1-8881814000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940" y="1350637"/>
            <a:ext cx="6481608" cy="487195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446046" y="1566680"/>
            <a:ext cx="8625740" cy="4452241"/>
            <a:chOff x="3446046" y="1566680"/>
            <a:chExt cx="8625740" cy="4452241"/>
          </a:xfrm>
        </p:grpSpPr>
        <p:sp>
          <p:nvSpPr>
            <p:cNvPr id="8" name="Right Triangle 8"/>
            <p:cNvSpPr/>
            <p:nvPr/>
          </p:nvSpPr>
          <p:spPr>
            <a:xfrm rot="14111008">
              <a:off x="5532795" y="-520069"/>
              <a:ext cx="4452241" cy="8625740"/>
            </a:xfrm>
            <a:custGeom>
              <a:avLst/>
              <a:gdLst>
                <a:gd name="connsiteX0" fmla="*/ 0 w 914853"/>
                <a:gd name="connsiteY0" fmla="*/ 1345281 h 1345281"/>
                <a:gd name="connsiteX1" fmla="*/ 0 w 914853"/>
                <a:gd name="connsiteY1" fmla="*/ 0 h 1345281"/>
                <a:gd name="connsiteX2" fmla="*/ 914853 w 914853"/>
                <a:gd name="connsiteY2" fmla="*/ 1345281 h 1345281"/>
                <a:gd name="connsiteX3" fmla="*/ 0 w 914853"/>
                <a:gd name="connsiteY3" fmla="*/ 1345281 h 1345281"/>
                <a:gd name="connsiteX0" fmla="*/ 0 w 1729690"/>
                <a:gd name="connsiteY0" fmla="*/ 1345281 h 2265922"/>
                <a:gd name="connsiteX1" fmla="*/ 0 w 1729690"/>
                <a:gd name="connsiteY1" fmla="*/ 0 h 2265922"/>
                <a:gd name="connsiteX2" fmla="*/ 1729690 w 1729690"/>
                <a:gd name="connsiteY2" fmla="*/ 2265922 h 2265922"/>
                <a:gd name="connsiteX3" fmla="*/ 0 w 1729690"/>
                <a:gd name="connsiteY3" fmla="*/ 1345281 h 2265922"/>
                <a:gd name="connsiteX0" fmla="*/ 0 w 2077767"/>
                <a:gd name="connsiteY0" fmla="*/ 827906 h 2265922"/>
                <a:gd name="connsiteX1" fmla="*/ 348077 w 2077767"/>
                <a:gd name="connsiteY1" fmla="*/ 0 h 2265922"/>
                <a:gd name="connsiteX2" fmla="*/ 2077767 w 2077767"/>
                <a:gd name="connsiteY2" fmla="*/ 2265922 h 2265922"/>
                <a:gd name="connsiteX3" fmla="*/ 0 w 2077767"/>
                <a:gd name="connsiteY3" fmla="*/ 827906 h 2265922"/>
                <a:gd name="connsiteX0" fmla="*/ 140574 w 2218341"/>
                <a:gd name="connsiteY0" fmla="*/ 1180846 h 2618862"/>
                <a:gd name="connsiteX1" fmla="*/ 0 w 2218341"/>
                <a:gd name="connsiteY1" fmla="*/ 0 h 2618862"/>
                <a:gd name="connsiteX2" fmla="*/ 2218341 w 2218341"/>
                <a:gd name="connsiteY2" fmla="*/ 2618862 h 2618862"/>
                <a:gd name="connsiteX3" fmla="*/ 140574 w 2218341"/>
                <a:gd name="connsiteY3" fmla="*/ 1180846 h 2618862"/>
                <a:gd name="connsiteX0" fmla="*/ 140574 w 2218341"/>
                <a:gd name="connsiteY0" fmla="*/ 1180846 h 2618862"/>
                <a:gd name="connsiteX1" fmla="*/ 0 w 2218341"/>
                <a:gd name="connsiteY1" fmla="*/ 0 h 2618862"/>
                <a:gd name="connsiteX2" fmla="*/ 2218341 w 2218341"/>
                <a:gd name="connsiteY2" fmla="*/ 2618862 h 2618862"/>
                <a:gd name="connsiteX3" fmla="*/ 430037 w 2218341"/>
                <a:gd name="connsiteY3" fmla="*/ 1381191 h 2618862"/>
                <a:gd name="connsiteX4" fmla="*/ 140574 w 2218341"/>
                <a:gd name="connsiteY4" fmla="*/ 1180846 h 2618862"/>
                <a:gd name="connsiteX0" fmla="*/ 1799180 w 3876947"/>
                <a:gd name="connsiteY0" fmla="*/ 1180846 h 3743615"/>
                <a:gd name="connsiteX1" fmla="*/ 1658606 w 3876947"/>
                <a:gd name="connsiteY1" fmla="*/ 0 h 3743615"/>
                <a:gd name="connsiteX2" fmla="*/ 3876947 w 3876947"/>
                <a:gd name="connsiteY2" fmla="*/ 2618862 h 3743615"/>
                <a:gd name="connsiteX3" fmla="*/ 0 w 3876947"/>
                <a:gd name="connsiteY3" fmla="*/ 3743615 h 3743615"/>
                <a:gd name="connsiteX4" fmla="*/ 1799180 w 3876947"/>
                <a:gd name="connsiteY4" fmla="*/ 1180846 h 3743615"/>
                <a:gd name="connsiteX0" fmla="*/ 1799180 w 3876947"/>
                <a:gd name="connsiteY0" fmla="*/ 1180846 h 3743615"/>
                <a:gd name="connsiteX1" fmla="*/ 1658606 w 3876947"/>
                <a:gd name="connsiteY1" fmla="*/ 0 h 3743615"/>
                <a:gd name="connsiteX2" fmla="*/ 3876947 w 3876947"/>
                <a:gd name="connsiteY2" fmla="*/ 2618862 h 3743615"/>
                <a:gd name="connsiteX3" fmla="*/ 1675520 w 3876947"/>
                <a:gd name="connsiteY3" fmla="*/ 3257009 h 3743615"/>
                <a:gd name="connsiteX4" fmla="*/ 0 w 3876947"/>
                <a:gd name="connsiteY4" fmla="*/ 3743615 h 3743615"/>
                <a:gd name="connsiteX5" fmla="*/ 1799180 w 3876947"/>
                <a:gd name="connsiteY5" fmla="*/ 1180846 h 3743615"/>
                <a:gd name="connsiteX0" fmla="*/ 1799180 w 3876947"/>
                <a:gd name="connsiteY0" fmla="*/ 1180846 h 5199910"/>
                <a:gd name="connsiteX1" fmla="*/ 1658606 w 3876947"/>
                <a:gd name="connsiteY1" fmla="*/ 0 h 5199910"/>
                <a:gd name="connsiteX2" fmla="*/ 3876947 w 3876947"/>
                <a:gd name="connsiteY2" fmla="*/ 2618862 h 5199910"/>
                <a:gd name="connsiteX3" fmla="*/ 2094045 w 3876947"/>
                <a:gd name="connsiteY3" fmla="*/ 5199910 h 5199910"/>
                <a:gd name="connsiteX4" fmla="*/ 0 w 3876947"/>
                <a:gd name="connsiteY4" fmla="*/ 3743615 h 5199910"/>
                <a:gd name="connsiteX5" fmla="*/ 1799180 w 3876947"/>
                <a:gd name="connsiteY5" fmla="*/ 1180846 h 5199910"/>
                <a:gd name="connsiteX0" fmla="*/ 1799180 w 3876947"/>
                <a:gd name="connsiteY0" fmla="*/ 1180846 h 5202602"/>
                <a:gd name="connsiteX1" fmla="*/ 1658606 w 3876947"/>
                <a:gd name="connsiteY1" fmla="*/ 0 h 5202602"/>
                <a:gd name="connsiteX2" fmla="*/ 3876947 w 3876947"/>
                <a:gd name="connsiteY2" fmla="*/ 2618862 h 5202602"/>
                <a:gd name="connsiteX3" fmla="*/ 2079065 w 3876947"/>
                <a:gd name="connsiteY3" fmla="*/ 5202602 h 5202602"/>
                <a:gd name="connsiteX4" fmla="*/ 0 w 3876947"/>
                <a:gd name="connsiteY4" fmla="*/ 3743615 h 5202602"/>
                <a:gd name="connsiteX5" fmla="*/ 1799180 w 3876947"/>
                <a:gd name="connsiteY5" fmla="*/ 1180846 h 5202602"/>
                <a:gd name="connsiteX0" fmla="*/ 1799180 w 3876947"/>
                <a:gd name="connsiteY0" fmla="*/ 1180846 h 5202602"/>
                <a:gd name="connsiteX1" fmla="*/ 1658606 w 3876947"/>
                <a:gd name="connsiteY1" fmla="*/ 0 h 5202602"/>
                <a:gd name="connsiteX2" fmla="*/ 3488494 w 3876947"/>
                <a:gd name="connsiteY2" fmla="*/ 2158064 h 5202602"/>
                <a:gd name="connsiteX3" fmla="*/ 3876947 w 3876947"/>
                <a:gd name="connsiteY3" fmla="*/ 2618862 h 5202602"/>
                <a:gd name="connsiteX4" fmla="*/ 2079065 w 3876947"/>
                <a:gd name="connsiteY4" fmla="*/ 5202602 h 5202602"/>
                <a:gd name="connsiteX5" fmla="*/ 0 w 3876947"/>
                <a:gd name="connsiteY5" fmla="*/ 3743615 h 5202602"/>
                <a:gd name="connsiteX6" fmla="*/ 1799180 w 3876947"/>
                <a:gd name="connsiteY6" fmla="*/ 1180846 h 5202602"/>
                <a:gd name="connsiteX0" fmla="*/ 1799180 w 3876947"/>
                <a:gd name="connsiteY0" fmla="*/ 1180846 h 5202602"/>
                <a:gd name="connsiteX1" fmla="*/ 1658606 w 3876947"/>
                <a:gd name="connsiteY1" fmla="*/ 0 h 5202602"/>
                <a:gd name="connsiteX2" fmla="*/ 2183144 w 3876947"/>
                <a:gd name="connsiteY2" fmla="*/ 1433802 h 5202602"/>
                <a:gd name="connsiteX3" fmla="*/ 3876947 w 3876947"/>
                <a:gd name="connsiteY3" fmla="*/ 2618862 h 5202602"/>
                <a:gd name="connsiteX4" fmla="*/ 2079065 w 3876947"/>
                <a:gd name="connsiteY4" fmla="*/ 5202602 h 5202602"/>
                <a:gd name="connsiteX5" fmla="*/ 0 w 3876947"/>
                <a:gd name="connsiteY5" fmla="*/ 3743615 h 5202602"/>
                <a:gd name="connsiteX6" fmla="*/ 1799180 w 3876947"/>
                <a:gd name="connsiteY6" fmla="*/ 1180846 h 5202602"/>
                <a:gd name="connsiteX0" fmla="*/ 1799180 w 3566236"/>
                <a:gd name="connsiteY0" fmla="*/ 1180846 h 5202602"/>
                <a:gd name="connsiteX1" fmla="*/ 1658606 w 3566236"/>
                <a:gd name="connsiteY1" fmla="*/ 0 h 5202602"/>
                <a:gd name="connsiteX2" fmla="*/ 2183144 w 3566236"/>
                <a:gd name="connsiteY2" fmla="*/ 1433802 h 5202602"/>
                <a:gd name="connsiteX3" fmla="*/ 3566236 w 3566236"/>
                <a:gd name="connsiteY3" fmla="*/ 3084491 h 5202602"/>
                <a:gd name="connsiteX4" fmla="*/ 2079065 w 3566236"/>
                <a:gd name="connsiteY4" fmla="*/ 5202602 h 5202602"/>
                <a:gd name="connsiteX5" fmla="*/ 0 w 3566236"/>
                <a:gd name="connsiteY5" fmla="*/ 3743615 h 5202602"/>
                <a:gd name="connsiteX6" fmla="*/ 1799180 w 3566236"/>
                <a:gd name="connsiteY6" fmla="*/ 1180846 h 5202602"/>
                <a:gd name="connsiteX0" fmla="*/ 1464653 w 3566236"/>
                <a:gd name="connsiteY0" fmla="*/ 1643021 h 5202602"/>
                <a:gd name="connsiteX1" fmla="*/ 1658606 w 3566236"/>
                <a:gd name="connsiteY1" fmla="*/ 0 h 5202602"/>
                <a:gd name="connsiteX2" fmla="*/ 2183144 w 3566236"/>
                <a:gd name="connsiteY2" fmla="*/ 1433802 h 5202602"/>
                <a:gd name="connsiteX3" fmla="*/ 3566236 w 3566236"/>
                <a:gd name="connsiteY3" fmla="*/ 3084491 h 5202602"/>
                <a:gd name="connsiteX4" fmla="*/ 2079065 w 3566236"/>
                <a:gd name="connsiteY4" fmla="*/ 5202602 h 5202602"/>
                <a:gd name="connsiteX5" fmla="*/ 0 w 3566236"/>
                <a:gd name="connsiteY5" fmla="*/ 3743615 h 5202602"/>
                <a:gd name="connsiteX6" fmla="*/ 1464653 w 3566236"/>
                <a:gd name="connsiteY6" fmla="*/ 1643021 h 5202602"/>
                <a:gd name="connsiteX0" fmla="*/ 1464653 w 3566236"/>
                <a:gd name="connsiteY0" fmla="*/ 1643021 h 5202602"/>
                <a:gd name="connsiteX1" fmla="*/ 1658606 w 3566236"/>
                <a:gd name="connsiteY1" fmla="*/ 0 h 5202602"/>
                <a:gd name="connsiteX2" fmla="*/ 1775242 w 3566236"/>
                <a:gd name="connsiteY2" fmla="*/ 1831839 h 5202602"/>
                <a:gd name="connsiteX3" fmla="*/ 3566236 w 3566236"/>
                <a:gd name="connsiteY3" fmla="*/ 3084491 h 5202602"/>
                <a:gd name="connsiteX4" fmla="*/ 2079065 w 3566236"/>
                <a:gd name="connsiteY4" fmla="*/ 5202602 h 5202602"/>
                <a:gd name="connsiteX5" fmla="*/ 0 w 3566236"/>
                <a:gd name="connsiteY5" fmla="*/ 3743615 h 5202602"/>
                <a:gd name="connsiteX6" fmla="*/ 1464653 w 3566236"/>
                <a:gd name="connsiteY6" fmla="*/ 1643021 h 5202602"/>
                <a:gd name="connsiteX0" fmla="*/ 1464653 w 3566236"/>
                <a:gd name="connsiteY0" fmla="*/ 1643021 h 4917254"/>
                <a:gd name="connsiteX1" fmla="*/ 1658606 w 3566236"/>
                <a:gd name="connsiteY1" fmla="*/ 0 h 4917254"/>
                <a:gd name="connsiteX2" fmla="*/ 1775242 w 3566236"/>
                <a:gd name="connsiteY2" fmla="*/ 1831839 h 4917254"/>
                <a:gd name="connsiteX3" fmla="*/ 3566236 w 3566236"/>
                <a:gd name="connsiteY3" fmla="*/ 3084491 h 4917254"/>
                <a:gd name="connsiteX4" fmla="*/ 1687606 w 3566236"/>
                <a:gd name="connsiteY4" fmla="*/ 4917254 h 4917254"/>
                <a:gd name="connsiteX5" fmla="*/ 0 w 3566236"/>
                <a:gd name="connsiteY5" fmla="*/ 3743615 h 4917254"/>
                <a:gd name="connsiteX6" fmla="*/ 1464653 w 3566236"/>
                <a:gd name="connsiteY6" fmla="*/ 1643021 h 4917254"/>
                <a:gd name="connsiteX0" fmla="*/ 1464653 w 3174777"/>
                <a:gd name="connsiteY0" fmla="*/ 1643021 h 4917254"/>
                <a:gd name="connsiteX1" fmla="*/ 1658606 w 3174777"/>
                <a:gd name="connsiteY1" fmla="*/ 0 h 4917254"/>
                <a:gd name="connsiteX2" fmla="*/ 1775242 w 3174777"/>
                <a:gd name="connsiteY2" fmla="*/ 1831839 h 4917254"/>
                <a:gd name="connsiteX3" fmla="*/ 3174777 w 3174777"/>
                <a:gd name="connsiteY3" fmla="*/ 2799143 h 4917254"/>
                <a:gd name="connsiteX4" fmla="*/ 1687606 w 3174777"/>
                <a:gd name="connsiteY4" fmla="*/ 4917254 h 4917254"/>
                <a:gd name="connsiteX5" fmla="*/ 0 w 3174777"/>
                <a:gd name="connsiteY5" fmla="*/ 3743615 h 4917254"/>
                <a:gd name="connsiteX6" fmla="*/ 1464653 w 3174777"/>
                <a:gd name="connsiteY6" fmla="*/ 1643021 h 4917254"/>
                <a:gd name="connsiteX0" fmla="*/ 1464653 w 3165940"/>
                <a:gd name="connsiteY0" fmla="*/ 1643021 h 4917254"/>
                <a:gd name="connsiteX1" fmla="*/ 1658606 w 3165940"/>
                <a:gd name="connsiteY1" fmla="*/ 0 h 4917254"/>
                <a:gd name="connsiteX2" fmla="*/ 1775242 w 3165940"/>
                <a:gd name="connsiteY2" fmla="*/ 1831839 h 4917254"/>
                <a:gd name="connsiteX3" fmla="*/ 3165940 w 3165940"/>
                <a:gd name="connsiteY3" fmla="*/ 2792998 h 4917254"/>
                <a:gd name="connsiteX4" fmla="*/ 1687606 w 3165940"/>
                <a:gd name="connsiteY4" fmla="*/ 4917254 h 4917254"/>
                <a:gd name="connsiteX5" fmla="*/ 0 w 3165940"/>
                <a:gd name="connsiteY5" fmla="*/ 3743615 h 4917254"/>
                <a:gd name="connsiteX6" fmla="*/ 1464653 w 3165940"/>
                <a:gd name="connsiteY6" fmla="*/ 1643021 h 4917254"/>
                <a:gd name="connsiteX0" fmla="*/ 1464653 w 3165940"/>
                <a:gd name="connsiteY0" fmla="*/ 1643021 h 4775874"/>
                <a:gd name="connsiteX1" fmla="*/ 1658606 w 3165940"/>
                <a:gd name="connsiteY1" fmla="*/ 0 h 4775874"/>
                <a:gd name="connsiteX2" fmla="*/ 1775242 w 3165940"/>
                <a:gd name="connsiteY2" fmla="*/ 1831839 h 4775874"/>
                <a:gd name="connsiteX3" fmla="*/ 3165940 w 3165940"/>
                <a:gd name="connsiteY3" fmla="*/ 2792998 h 4775874"/>
                <a:gd name="connsiteX4" fmla="*/ 1785930 w 3165940"/>
                <a:gd name="connsiteY4" fmla="*/ 4775874 h 4775874"/>
                <a:gd name="connsiteX5" fmla="*/ 0 w 3165940"/>
                <a:gd name="connsiteY5" fmla="*/ 3743615 h 4775874"/>
                <a:gd name="connsiteX6" fmla="*/ 1464653 w 3165940"/>
                <a:gd name="connsiteY6" fmla="*/ 1643021 h 4775874"/>
                <a:gd name="connsiteX0" fmla="*/ 1372475 w 3073762"/>
                <a:gd name="connsiteY0" fmla="*/ 1643021 h 4775874"/>
                <a:gd name="connsiteX1" fmla="*/ 1566428 w 3073762"/>
                <a:gd name="connsiteY1" fmla="*/ 0 h 4775874"/>
                <a:gd name="connsiteX2" fmla="*/ 1683064 w 3073762"/>
                <a:gd name="connsiteY2" fmla="*/ 1831839 h 4775874"/>
                <a:gd name="connsiteX3" fmla="*/ 3073762 w 3073762"/>
                <a:gd name="connsiteY3" fmla="*/ 2792998 h 4775874"/>
                <a:gd name="connsiteX4" fmla="*/ 1693752 w 3073762"/>
                <a:gd name="connsiteY4" fmla="*/ 4775874 h 4775874"/>
                <a:gd name="connsiteX5" fmla="*/ 0 w 3073762"/>
                <a:gd name="connsiteY5" fmla="*/ 3611071 h 4775874"/>
                <a:gd name="connsiteX6" fmla="*/ 1372475 w 3073762"/>
                <a:gd name="connsiteY6" fmla="*/ 1643021 h 4775874"/>
                <a:gd name="connsiteX0" fmla="*/ 1372475 w 3073762"/>
                <a:gd name="connsiteY0" fmla="*/ 1643021 h 4746674"/>
                <a:gd name="connsiteX1" fmla="*/ 1566428 w 3073762"/>
                <a:gd name="connsiteY1" fmla="*/ 0 h 4746674"/>
                <a:gd name="connsiteX2" fmla="*/ 1683064 w 3073762"/>
                <a:gd name="connsiteY2" fmla="*/ 1831839 h 4746674"/>
                <a:gd name="connsiteX3" fmla="*/ 3073762 w 3073762"/>
                <a:gd name="connsiteY3" fmla="*/ 2792998 h 4746674"/>
                <a:gd name="connsiteX4" fmla="*/ 1727168 w 3073762"/>
                <a:gd name="connsiteY4" fmla="*/ 4746674 h 4746674"/>
                <a:gd name="connsiteX5" fmla="*/ 0 w 3073762"/>
                <a:gd name="connsiteY5" fmla="*/ 3611071 h 4746674"/>
                <a:gd name="connsiteX6" fmla="*/ 1372475 w 3073762"/>
                <a:gd name="connsiteY6" fmla="*/ 1643021 h 4746674"/>
                <a:gd name="connsiteX0" fmla="*/ 1341749 w 3043036"/>
                <a:gd name="connsiteY0" fmla="*/ 1643021 h 4746674"/>
                <a:gd name="connsiteX1" fmla="*/ 1535702 w 3043036"/>
                <a:gd name="connsiteY1" fmla="*/ 0 h 4746674"/>
                <a:gd name="connsiteX2" fmla="*/ 1652338 w 3043036"/>
                <a:gd name="connsiteY2" fmla="*/ 1831839 h 4746674"/>
                <a:gd name="connsiteX3" fmla="*/ 3043036 w 3043036"/>
                <a:gd name="connsiteY3" fmla="*/ 2792998 h 4746674"/>
                <a:gd name="connsiteX4" fmla="*/ 1696442 w 3043036"/>
                <a:gd name="connsiteY4" fmla="*/ 4746674 h 4746674"/>
                <a:gd name="connsiteX5" fmla="*/ 0 w 3043036"/>
                <a:gd name="connsiteY5" fmla="*/ 3566890 h 4746674"/>
                <a:gd name="connsiteX6" fmla="*/ 1341749 w 3043036"/>
                <a:gd name="connsiteY6" fmla="*/ 1643021 h 4746674"/>
                <a:gd name="connsiteX0" fmla="*/ 1341749 w 3043036"/>
                <a:gd name="connsiteY0" fmla="*/ 1864689 h 4968342"/>
                <a:gd name="connsiteX1" fmla="*/ 1650532 w 3043036"/>
                <a:gd name="connsiteY1" fmla="*/ 0 h 4968342"/>
                <a:gd name="connsiteX2" fmla="*/ 1652338 w 3043036"/>
                <a:gd name="connsiteY2" fmla="*/ 2053507 h 4968342"/>
                <a:gd name="connsiteX3" fmla="*/ 3043036 w 3043036"/>
                <a:gd name="connsiteY3" fmla="*/ 3014666 h 4968342"/>
                <a:gd name="connsiteX4" fmla="*/ 1696442 w 3043036"/>
                <a:gd name="connsiteY4" fmla="*/ 4968342 h 4968342"/>
                <a:gd name="connsiteX5" fmla="*/ 0 w 3043036"/>
                <a:gd name="connsiteY5" fmla="*/ 3788558 h 4968342"/>
                <a:gd name="connsiteX6" fmla="*/ 1341749 w 3043036"/>
                <a:gd name="connsiteY6" fmla="*/ 1864689 h 4968342"/>
                <a:gd name="connsiteX0" fmla="*/ 1341749 w 3623876"/>
                <a:gd name="connsiteY0" fmla="*/ 4613231 h 7716884"/>
                <a:gd name="connsiteX1" fmla="*/ 3623876 w 3623876"/>
                <a:gd name="connsiteY1" fmla="*/ 0 h 7716884"/>
                <a:gd name="connsiteX2" fmla="*/ 1652338 w 3623876"/>
                <a:gd name="connsiteY2" fmla="*/ 4802049 h 7716884"/>
                <a:gd name="connsiteX3" fmla="*/ 3043036 w 3623876"/>
                <a:gd name="connsiteY3" fmla="*/ 5763208 h 7716884"/>
                <a:gd name="connsiteX4" fmla="*/ 1696442 w 3623876"/>
                <a:gd name="connsiteY4" fmla="*/ 7716884 h 7716884"/>
                <a:gd name="connsiteX5" fmla="*/ 0 w 3623876"/>
                <a:gd name="connsiteY5" fmla="*/ 6537100 h 7716884"/>
                <a:gd name="connsiteX6" fmla="*/ 1341749 w 3623876"/>
                <a:gd name="connsiteY6" fmla="*/ 4613231 h 7716884"/>
                <a:gd name="connsiteX0" fmla="*/ 1539692 w 3821819"/>
                <a:gd name="connsiteY0" fmla="*/ 4613231 h 7716884"/>
                <a:gd name="connsiteX1" fmla="*/ 3821819 w 3821819"/>
                <a:gd name="connsiteY1" fmla="*/ 0 h 7716884"/>
                <a:gd name="connsiteX2" fmla="*/ 1850281 w 3821819"/>
                <a:gd name="connsiteY2" fmla="*/ 4802049 h 7716884"/>
                <a:gd name="connsiteX3" fmla="*/ 3240979 w 3821819"/>
                <a:gd name="connsiteY3" fmla="*/ 5763208 h 7716884"/>
                <a:gd name="connsiteX4" fmla="*/ 1894385 w 3821819"/>
                <a:gd name="connsiteY4" fmla="*/ 7716884 h 7716884"/>
                <a:gd name="connsiteX5" fmla="*/ 0 w 3821819"/>
                <a:gd name="connsiteY5" fmla="*/ 6857318 h 7716884"/>
                <a:gd name="connsiteX6" fmla="*/ 1539692 w 3821819"/>
                <a:gd name="connsiteY6" fmla="*/ 4613231 h 7716884"/>
                <a:gd name="connsiteX0" fmla="*/ 1539692 w 3821819"/>
                <a:gd name="connsiteY0" fmla="*/ 4613231 h 8031302"/>
                <a:gd name="connsiteX1" fmla="*/ 3821819 w 3821819"/>
                <a:gd name="connsiteY1" fmla="*/ 0 h 8031302"/>
                <a:gd name="connsiteX2" fmla="*/ 1850281 w 3821819"/>
                <a:gd name="connsiteY2" fmla="*/ 4802049 h 8031302"/>
                <a:gd name="connsiteX3" fmla="*/ 3240979 w 3821819"/>
                <a:gd name="connsiteY3" fmla="*/ 5763208 h 8031302"/>
                <a:gd name="connsiteX4" fmla="*/ 1688100 w 3821819"/>
                <a:gd name="connsiteY4" fmla="*/ 8031302 h 8031302"/>
                <a:gd name="connsiteX5" fmla="*/ 0 w 3821819"/>
                <a:gd name="connsiteY5" fmla="*/ 6857318 h 8031302"/>
                <a:gd name="connsiteX6" fmla="*/ 1539692 w 3821819"/>
                <a:gd name="connsiteY6" fmla="*/ 4613231 h 8031302"/>
                <a:gd name="connsiteX0" fmla="*/ 1539692 w 3832032"/>
                <a:gd name="connsiteY0" fmla="*/ 4272001 h 7690072"/>
                <a:gd name="connsiteX1" fmla="*/ 3832032 w 3832032"/>
                <a:gd name="connsiteY1" fmla="*/ 0 h 7690072"/>
                <a:gd name="connsiteX2" fmla="*/ 1850281 w 3832032"/>
                <a:gd name="connsiteY2" fmla="*/ 4460819 h 7690072"/>
                <a:gd name="connsiteX3" fmla="*/ 3240979 w 3832032"/>
                <a:gd name="connsiteY3" fmla="*/ 5421978 h 7690072"/>
                <a:gd name="connsiteX4" fmla="*/ 1688100 w 3832032"/>
                <a:gd name="connsiteY4" fmla="*/ 7690072 h 7690072"/>
                <a:gd name="connsiteX5" fmla="*/ 0 w 3832032"/>
                <a:gd name="connsiteY5" fmla="*/ 6516088 h 7690072"/>
                <a:gd name="connsiteX6" fmla="*/ 1539692 w 3832032"/>
                <a:gd name="connsiteY6" fmla="*/ 4272001 h 7690072"/>
                <a:gd name="connsiteX0" fmla="*/ 1539692 w 3750822"/>
                <a:gd name="connsiteY0" fmla="*/ 4155227 h 7573298"/>
                <a:gd name="connsiteX1" fmla="*/ 3750822 w 3750822"/>
                <a:gd name="connsiteY1" fmla="*/ 0 h 7573298"/>
                <a:gd name="connsiteX2" fmla="*/ 1850281 w 3750822"/>
                <a:gd name="connsiteY2" fmla="*/ 4344045 h 7573298"/>
                <a:gd name="connsiteX3" fmla="*/ 3240979 w 3750822"/>
                <a:gd name="connsiteY3" fmla="*/ 5305204 h 7573298"/>
                <a:gd name="connsiteX4" fmla="*/ 1688100 w 3750822"/>
                <a:gd name="connsiteY4" fmla="*/ 7573298 h 7573298"/>
                <a:gd name="connsiteX5" fmla="*/ 0 w 3750822"/>
                <a:gd name="connsiteY5" fmla="*/ 6399314 h 7573298"/>
                <a:gd name="connsiteX6" fmla="*/ 1539692 w 3750822"/>
                <a:gd name="connsiteY6" fmla="*/ 4155227 h 7573298"/>
                <a:gd name="connsiteX0" fmla="*/ 1539692 w 3750822"/>
                <a:gd name="connsiteY0" fmla="*/ 4155227 h 7573298"/>
                <a:gd name="connsiteX1" fmla="*/ 3750822 w 3750822"/>
                <a:gd name="connsiteY1" fmla="*/ 0 h 7573298"/>
                <a:gd name="connsiteX2" fmla="*/ 1691790 w 3750822"/>
                <a:gd name="connsiteY2" fmla="*/ 4233823 h 7573298"/>
                <a:gd name="connsiteX3" fmla="*/ 3240979 w 3750822"/>
                <a:gd name="connsiteY3" fmla="*/ 5305204 h 7573298"/>
                <a:gd name="connsiteX4" fmla="*/ 1688100 w 3750822"/>
                <a:gd name="connsiteY4" fmla="*/ 7573298 h 7573298"/>
                <a:gd name="connsiteX5" fmla="*/ 0 w 3750822"/>
                <a:gd name="connsiteY5" fmla="*/ 6399314 h 7573298"/>
                <a:gd name="connsiteX6" fmla="*/ 1539692 w 3750822"/>
                <a:gd name="connsiteY6" fmla="*/ 4155227 h 7573298"/>
                <a:gd name="connsiteX0" fmla="*/ 1539692 w 3750822"/>
                <a:gd name="connsiteY0" fmla="*/ 4155227 h 7573298"/>
                <a:gd name="connsiteX1" fmla="*/ 3750822 w 3750822"/>
                <a:gd name="connsiteY1" fmla="*/ 0 h 7573298"/>
                <a:gd name="connsiteX2" fmla="*/ 1697591 w 3750822"/>
                <a:gd name="connsiteY2" fmla="*/ 4225483 h 7573298"/>
                <a:gd name="connsiteX3" fmla="*/ 3240979 w 3750822"/>
                <a:gd name="connsiteY3" fmla="*/ 5305204 h 7573298"/>
                <a:gd name="connsiteX4" fmla="*/ 1688100 w 3750822"/>
                <a:gd name="connsiteY4" fmla="*/ 7573298 h 7573298"/>
                <a:gd name="connsiteX5" fmla="*/ 0 w 3750822"/>
                <a:gd name="connsiteY5" fmla="*/ 6399314 h 7573298"/>
                <a:gd name="connsiteX6" fmla="*/ 1539692 w 3750822"/>
                <a:gd name="connsiteY6" fmla="*/ 4155227 h 7573298"/>
                <a:gd name="connsiteX0" fmla="*/ 1539692 w 3750822"/>
                <a:gd name="connsiteY0" fmla="*/ 4155227 h 7570036"/>
                <a:gd name="connsiteX1" fmla="*/ 3750822 w 3750822"/>
                <a:gd name="connsiteY1" fmla="*/ 0 h 7570036"/>
                <a:gd name="connsiteX2" fmla="*/ 1697591 w 3750822"/>
                <a:gd name="connsiteY2" fmla="*/ 4225483 h 7570036"/>
                <a:gd name="connsiteX3" fmla="*/ 3240979 w 3750822"/>
                <a:gd name="connsiteY3" fmla="*/ 5305204 h 7570036"/>
                <a:gd name="connsiteX4" fmla="*/ 1665616 w 3750822"/>
                <a:gd name="connsiteY4" fmla="*/ 7570036 h 7570036"/>
                <a:gd name="connsiteX5" fmla="*/ 0 w 3750822"/>
                <a:gd name="connsiteY5" fmla="*/ 6399314 h 7570036"/>
                <a:gd name="connsiteX6" fmla="*/ 1539692 w 3750822"/>
                <a:gd name="connsiteY6" fmla="*/ 4155227 h 7570036"/>
                <a:gd name="connsiteX0" fmla="*/ 1817407 w 4028537"/>
                <a:gd name="connsiteY0" fmla="*/ 4155227 h 7570036"/>
                <a:gd name="connsiteX1" fmla="*/ 4028537 w 4028537"/>
                <a:gd name="connsiteY1" fmla="*/ 0 h 7570036"/>
                <a:gd name="connsiteX2" fmla="*/ 1975306 w 4028537"/>
                <a:gd name="connsiteY2" fmla="*/ 4225483 h 7570036"/>
                <a:gd name="connsiteX3" fmla="*/ 3518694 w 4028537"/>
                <a:gd name="connsiteY3" fmla="*/ 5305204 h 7570036"/>
                <a:gd name="connsiteX4" fmla="*/ 1943331 w 4028537"/>
                <a:gd name="connsiteY4" fmla="*/ 7570036 h 7570036"/>
                <a:gd name="connsiteX5" fmla="*/ 0 w 4028537"/>
                <a:gd name="connsiteY5" fmla="*/ 6763056 h 7570036"/>
                <a:gd name="connsiteX6" fmla="*/ 1817407 w 4028537"/>
                <a:gd name="connsiteY6" fmla="*/ 4155227 h 7570036"/>
                <a:gd name="connsiteX0" fmla="*/ 1817407 w 4028537"/>
                <a:gd name="connsiteY0" fmla="*/ 4155227 h 7951181"/>
                <a:gd name="connsiteX1" fmla="*/ 4028537 w 4028537"/>
                <a:gd name="connsiteY1" fmla="*/ 0 h 7951181"/>
                <a:gd name="connsiteX2" fmla="*/ 1975306 w 4028537"/>
                <a:gd name="connsiteY2" fmla="*/ 4225483 h 7951181"/>
                <a:gd name="connsiteX3" fmla="*/ 3518694 w 4028537"/>
                <a:gd name="connsiteY3" fmla="*/ 5305204 h 7951181"/>
                <a:gd name="connsiteX4" fmla="*/ 1690640 w 4028537"/>
                <a:gd name="connsiteY4" fmla="*/ 7951181 h 7951181"/>
                <a:gd name="connsiteX5" fmla="*/ 0 w 4028537"/>
                <a:gd name="connsiteY5" fmla="*/ 6763056 h 7951181"/>
                <a:gd name="connsiteX6" fmla="*/ 1817407 w 4028537"/>
                <a:gd name="connsiteY6" fmla="*/ 4155227 h 7951181"/>
                <a:gd name="connsiteX0" fmla="*/ 1817407 w 4028537"/>
                <a:gd name="connsiteY0" fmla="*/ 4155227 h 7937039"/>
                <a:gd name="connsiteX1" fmla="*/ 4028537 w 4028537"/>
                <a:gd name="connsiteY1" fmla="*/ 0 h 7937039"/>
                <a:gd name="connsiteX2" fmla="*/ 1975306 w 4028537"/>
                <a:gd name="connsiteY2" fmla="*/ 4225483 h 7937039"/>
                <a:gd name="connsiteX3" fmla="*/ 3518694 w 4028537"/>
                <a:gd name="connsiteY3" fmla="*/ 5305204 h 7937039"/>
                <a:gd name="connsiteX4" fmla="*/ 1688099 w 4028537"/>
                <a:gd name="connsiteY4" fmla="*/ 7937039 h 7937039"/>
                <a:gd name="connsiteX5" fmla="*/ 0 w 4028537"/>
                <a:gd name="connsiteY5" fmla="*/ 6763056 h 7937039"/>
                <a:gd name="connsiteX6" fmla="*/ 1817407 w 4028537"/>
                <a:gd name="connsiteY6" fmla="*/ 4155227 h 7937039"/>
                <a:gd name="connsiteX0" fmla="*/ 1817407 w 4028537"/>
                <a:gd name="connsiteY0" fmla="*/ 4155227 h 7937039"/>
                <a:gd name="connsiteX1" fmla="*/ 4028537 w 4028537"/>
                <a:gd name="connsiteY1" fmla="*/ 0 h 7937039"/>
                <a:gd name="connsiteX2" fmla="*/ 2017014 w 4028537"/>
                <a:gd name="connsiteY2" fmla="*/ 4254489 h 7937039"/>
                <a:gd name="connsiteX3" fmla="*/ 3518694 w 4028537"/>
                <a:gd name="connsiteY3" fmla="*/ 5305204 h 7937039"/>
                <a:gd name="connsiteX4" fmla="*/ 1688099 w 4028537"/>
                <a:gd name="connsiteY4" fmla="*/ 7937039 h 7937039"/>
                <a:gd name="connsiteX5" fmla="*/ 0 w 4028537"/>
                <a:gd name="connsiteY5" fmla="*/ 6763056 h 7937039"/>
                <a:gd name="connsiteX6" fmla="*/ 1817407 w 4028537"/>
                <a:gd name="connsiteY6" fmla="*/ 4155227 h 7937039"/>
                <a:gd name="connsiteX0" fmla="*/ 1817407 w 4028537"/>
                <a:gd name="connsiteY0" fmla="*/ 4155227 h 7937039"/>
                <a:gd name="connsiteX1" fmla="*/ 4028537 w 4028537"/>
                <a:gd name="connsiteY1" fmla="*/ 0 h 7937039"/>
                <a:gd name="connsiteX2" fmla="*/ 2158821 w 4028537"/>
                <a:gd name="connsiteY2" fmla="*/ 4353108 h 7937039"/>
                <a:gd name="connsiteX3" fmla="*/ 3518694 w 4028537"/>
                <a:gd name="connsiteY3" fmla="*/ 5305204 h 7937039"/>
                <a:gd name="connsiteX4" fmla="*/ 1688099 w 4028537"/>
                <a:gd name="connsiteY4" fmla="*/ 7937039 h 7937039"/>
                <a:gd name="connsiteX5" fmla="*/ 0 w 4028537"/>
                <a:gd name="connsiteY5" fmla="*/ 6763056 h 7937039"/>
                <a:gd name="connsiteX6" fmla="*/ 1817407 w 4028537"/>
                <a:gd name="connsiteY6" fmla="*/ 4155227 h 7937039"/>
                <a:gd name="connsiteX0" fmla="*/ 1817407 w 4028537"/>
                <a:gd name="connsiteY0" fmla="*/ 4155227 h 7937039"/>
                <a:gd name="connsiteX1" fmla="*/ 1929816 w 4028537"/>
                <a:gd name="connsiteY1" fmla="*/ 3966412 h 7937039"/>
                <a:gd name="connsiteX2" fmla="*/ 4028537 w 4028537"/>
                <a:gd name="connsiteY2" fmla="*/ 0 h 7937039"/>
                <a:gd name="connsiteX3" fmla="*/ 2158821 w 4028537"/>
                <a:gd name="connsiteY3" fmla="*/ 4353108 h 7937039"/>
                <a:gd name="connsiteX4" fmla="*/ 3518694 w 4028537"/>
                <a:gd name="connsiteY4" fmla="*/ 5305204 h 7937039"/>
                <a:gd name="connsiteX5" fmla="*/ 1688099 w 4028537"/>
                <a:gd name="connsiteY5" fmla="*/ 7937039 h 7937039"/>
                <a:gd name="connsiteX6" fmla="*/ 0 w 4028537"/>
                <a:gd name="connsiteY6" fmla="*/ 6763056 h 7937039"/>
                <a:gd name="connsiteX7" fmla="*/ 1817407 w 4028537"/>
                <a:gd name="connsiteY7" fmla="*/ 4155227 h 7937039"/>
                <a:gd name="connsiteX0" fmla="*/ 1817407 w 4028537"/>
                <a:gd name="connsiteY0" fmla="*/ 4155227 h 7937039"/>
                <a:gd name="connsiteX1" fmla="*/ 1980634 w 4028537"/>
                <a:gd name="connsiteY1" fmla="*/ 4249254 h 7937039"/>
                <a:gd name="connsiteX2" fmla="*/ 4028537 w 4028537"/>
                <a:gd name="connsiteY2" fmla="*/ 0 h 7937039"/>
                <a:gd name="connsiteX3" fmla="*/ 2158821 w 4028537"/>
                <a:gd name="connsiteY3" fmla="*/ 4353108 h 7937039"/>
                <a:gd name="connsiteX4" fmla="*/ 3518694 w 4028537"/>
                <a:gd name="connsiteY4" fmla="*/ 5305204 h 7937039"/>
                <a:gd name="connsiteX5" fmla="*/ 1688099 w 4028537"/>
                <a:gd name="connsiteY5" fmla="*/ 7937039 h 7937039"/>
                <a:gd name="connsiteX6" fmla="*/ 0 w 4028537"/>
                <a:gd name="connsiteY6" fmla="*/ 6763056 h 7937039"/>
                <a:gd name="connsiteX7" fmla="*/ 1817407 w 4028537"/>
                <a:gd name="connsiteY7" fmla="*/ 4155227 h 7937039"/>
                <a:gd name="connsiteX0" fmla="*/ 1826469 w 4028537"/>
                <a:gd name="connsiteY0" fmla="*/ 4124403 h 7937039"/>
                <a:gd name="connsiteX1" fmla="*/ 1980634 w 4028537"/>
                <a:gd name="connsiteY1" fmla="*/ 4249254 h 7937039"/>
                <a:gd name="connsiteX2" fmla="*/ 4028537 w 4028537"/>
                <a:gd name="connsiteY2" fmla="*/ 0 h 7937039"/>
                <a:gd name="connsiteX3" fmla="*/ 2158821 w 4028537"/>
                <a:gd name="connsiteY3" fmla="*/ 4353108 h 7937039"/>
                <a:gd name="connsiteX4" fmla="*/ 3518694 w 4028537"/>
                <a:gd name="connsiteY4" fmla="*/ 5305204 h 7937039"/>
                <a:gd name="connsiteX5" fmla="*/ 1688099 w 4028537"/>
                <a:gd name="connsiteY5" fmla="*/ 7937039 h 7937039"/>
                <a:gd name="connsiteX6" fmla="*/ 0 w 4028537"/>
                <a:gd name="connsiteY6" fmla="*/ 6763056 h 7937039"/>
                <a:gd name="connsiteX7" fmla="*/ 1826469 w 4028537"/>
                <a:gd name="connsiteY7" fmla="*/ 4124403 h 7937039"/>
                <a:gd name="connsiteX0" fmla="*/ 1826469 w 4028537"/>
                <a:gd name="connsiteY0" fmla="*/ 4124403 h 7937039"/>
                <a:gd name="connsiteX1" fmla="*/ 1980634 w 4028537"/>
                <a:gd name="connsiteY1" fmla="*/ 4249254 h 7937039"/>
                <a:gd name="connsiteX2" fmla="*/ 4028537 w 4028537"/>
                <a:gd name="connsiteY2" fmla="*/ 0 h 7937039"/>
                <a:gd name="connsiteX3" fmla="*/ 2158821 w 4028537"/>
                <a:gd name="connsiteY3" fmla="*/ 4353108 h 7937039"/>
                <a:gd name="connsiteX4" fmla="*/ 3518694 w 4028537"/>
                <a:gd name="connsiteY4" fmla="*/ 5305204 h 7937039"/>
                <a:gd name="connsiteX5" fmla="*/ 1688099 w 4028537"/>
                <a:gd name="connsiteY5" fmla="*/ 7937039 h 7937039"/>
                <a:gd name="connsiteX6" fmla="*/ 0 w 4028537"/>
                <a:gd name="connsiteY6" fmla="*/ 6763056 h 7937039"/>
                <a:gd name="connsiteX7" fmla="*/ 1826469 w 4028537"/>
                <a:gd name="connsiteY7" fmla="*/ 4124403 h 7937039"/>
                <a:gd name="connsiteX0" fmla="*/ 1803266 w 4028537"/>
                <a:gd name="connsiteY0" fmla="*/ 4157767 h 7937039"/>
                <a:gd name="connsiteX1" fmla="*/ 1980634 w 4028537"/>
                <a:gd name="connsiteY1" fmla="*/ 4249254 h 7937039"/>
                <a:gd name="connsiteX2" fmla="*/ 4028537 w 4028537"/>
                <a:gd name="connsiteY2" fmla="*/ 0 h 7937039"/>
                <a:gd name="connsiteX3" fmla="*/ 2158821 w 4028537"/>
                <a:gd name="connsiteY3" fmla="*/ 4353108 h 7937039"/>
                <a:gd name="connsiteX4" fmla="*/ 3518694 w 4028537"/>
                <a:gd name="connsiteY4" fmla="*/ 5305204 h 7937039"/>
                <a:gd name="connsiteX5" fmla="*/ 1688099 w 4028537"/>
                <a:gd name="connsiteY5" fmla="*/ 7937039 h 7937039"/>
                <a:gd name="connsiteX6" fmla="*/ 0 w 4028537"/>
                <a:gd name="connsiteY6" fmla="*/ 6763056 h 7937039"/>
                <a:gd name="connsiteX7" fmla="*/ 1803266 w 4028537"/>
                <a:gd name="connsiteY7" fmla="*/ 4157767 h 7937039"/>
                <a:gd name="connsiteX0" fmla="*/ 1823208 w 4028537"/>
                <a:gd name="connsiteY0" fmla="*/ 4146886 h 7937039"/>
                <a:gd name="connsiteX1" fmla="*/ 1980634 w 4028537"/>
                <a:gd name="connsiteY1" fmla="*/ 4249254 h 7937039"/>
                <a:gd name="connsiteX2" fmla="*/ 4028537 w 4028537"/>
                <a:gd name="connsiteY2" fmla="*/ 0 h 7937039"/>
                <a:gd name="connsiteX3" fmla="*/ 2158821 w 4028537"/>
                <a:gd name="connsiteY3" fmla="*/ 4353108 h 7937039"/>
                <a:gd name="connsiteX4" fmla="*/ 3518694 w 4028537"/>
                <a:gd name="connsiteY4" fmla="*/ 5305204 h 7937039"/>
                <a:gd name="connsiteX5" fmla="*/ 1688099 w 4028537"/>
                <a:gd name="connsiteY5" fmla="*/ 7937039 h 7937039"/>
                <a:gd name="connsiteX6" fmla="*/ 0 w 4028537"/>
                <a:gd name="connsiteY6" fmla="*/ 6763056 h 7937039"/>
                <a:gd name="connsiteX7" fmla="*/ 1823208 w 4028537"/>
                <a:gd name="connsiteY7" fmla="*/ 4146886 h 7937039"/>
                <a:gd name="connsiteX0" fmla="*/ 1823208 w 4028537"/>
                <a:gd name="connsiteY0" fmla="*/ 4146886 h 7937039"/>
                <a:gd name="connsiteX1" fmla="*/ 1980634 w 4028537"/>
                <a:gd name="connsiteY1" fmla="*/ 4249254 h 7937039"/>
                <a:gd name="connsiteX2" fmla="*/ 4028537 w 4028537"/>
                <a:gd name="connsiteY2" fmla="*/ 0 h 7937039"/>
                <a:gd name="connsiteX3" fmla="*/ 2158821 w 4028537"/>
                <a:gd name="connsiteY3" fmla="*/ 4353108 h 7937039"/>
                <a:gd name="connsiteX4" fmla="*/ 3518694 w 4028537"/>
                <a:gd name="connsiteY4" fmla="*/ 5305204 h 7937039"/>
                <a:gd name="connsiteX5" fmla="*/ 1688099 w 4028537"/>
                <a:gd name="connsiteY5" fmla="*/ 7937039 h 7937039"/>
                <a:gd name="connsiteX6" fmla="*/ 0 w 4028537"/>
                <a:gd name="connsiteY6" fmla="*/ 6763056 h 7937039"/>
                <a:gd name="connsiteX7" fmla="*/ 1823208 w 4028537"/>
                <a:gd name="connsiteY7" fmla="*/ 4146886 h 7937039"/>
                <a:gd name="connsiteX0" fmla="*/ 1825021 w 4028537"/>
                <a:gd name="connsiteY0" fmla="*/ 4144279 h 7937039"/>
                <a:gd name="connsiteX1" fmla="*/ 1980634 w 4028537"/>
                <a:gd name="connsiteY1" fmla="*/ 4249254 h 7937039"/>
                <a:gd name="connsiteX2" fmla="*/ 4028537 w 4028537"/>
                <a:gd name="connsiteY2" fmla="*/ 0 h 7937039"/>
                <a:gd name="connsiteX3" fmla="*/ 2158821 w 4028537"/>
                <a:gd name="connsiteY3" fmla="*/ 4353108 h 7937039"/>
                <a:gd name="connsiteX4" fmla="*/ 3518694 w 4028537"/>
                <a:gd name="connsiteY4" fmla="*/ 5305204 h 7937039"/>
                <a:gd name="connsiteX5" fmla="*/ 1688099 w 4028537"/>
                <a:gd name="connsiteY5" fmla="*/ 7937039 h 7937039"/>
                <a:gd name="connsiteX6" fmla="*/ 0 w 4028537"/>
                <a:gd name="connsiteY6" fmla="*/ 6763056 h 7937039"/>
                <a:gd name="connsiteX7" fmla="*/ 1825021 w 4028537"/>
                <a:gd name="connsiteY7" fmla="*/ 4144279 h 7937039"/>
                <a:gd name="connsiteX0" fmla="*/ 1825021 w 4028537"/>
                <a:gd name="connsiteY0" fmla="*/ 4144279 h 7937039"/>
                <a:gd name="connsiteX1" fmla="*/ 1980634 w 4028537"/>
                <a:gd name="connsiteY1" fmla="*/ 4249254 h 7937039"/>
                <a:gd name="connsiteX2" fmla="*/ 4028537 w 4028537"/>
                <a:gd name="connsiteY2" fmla="*/ 0 h 7937039"/>
                <a:gd name="connsiteX3" fmla="*/ 2230787 w 4028537"/>
                <a:gd name="connsiteY3" fmla="*/ 4410892 h 7937039"/>
                <a:gd name="connsiteX4" fmla="*/ 3518694 w 4028537"/>
                <a:gd name="connsiteY4" fmla="*/ 5305204 h 7937039"/>
                <a:gd name="connsiteX5" fmla="*/ 1688099 w 4028537"/>
                <a:gd name="connsiteY5" fmla="*/ 7937039 h 7937039"/>
                <a:gd name="connsiteX6" fmla="*/ 0 w 4028537"/>
                <a:gd name="connsiteY6" fmla="*/ 6763056 h 7937039"/>
                <a:gd name="connsiteX7" fmla="*/ 1825021 w 4028537"/>
                <a:gd name="connsiteY7" fmla="*/ 4144279 h 7937039"/>
                <a:gd name="connsiteX0" fmla="*/ 1825021 w 4028537"/>
                <a:gd name="connsiteY0" fmla="*/ 4144279 h 7937039"/>
                <a:gd name="connsiteX1" fmla="*/ 2063027 w 4028537"/>
                <a:gd name="connsiteY1" fmla="*/ 4314288 h 7937039"/>
                <a:gd name="connsiteX2" fmla="*/ 4028537 w 4028537"/>
                <a:gd name="connsiteY2" fmla="*/ 0 h 7937039"/>
                <a:gd name="connsiteX3" fmla="*/ 2230787 w 4028537"/>
                <a:gd name="connsiteY3" fmla="*/ 4410892 h 7937039"/>
                <a:gd name="connsiteX4" fmla="*/ 3518694 w 4028537"/>
                <a:gd name="connsiteY4" fmla="*/ 5305204 h 7937039"/>
                <a:gd name="connsiteX5" fmla="*/ 1688099 w 4028537"/>
                <a:gd name="connsiteY5" fmla="*/ 7937039 h 7937039"/>
                <a:gd name="connsiteX6" fmla="*/ 0 w 4028537"/>
                <a:gd name="connsiteY6" fmla="*/ 6763056 h 7937039"/>
                <a:gd name="connsiteX7" fmla="*/ 1825021 w 4028537"/>
                <a:gd name="connsiteY7" fmla="*/ 4144279 h 7937039"/>
                <a:gd name="connsiteX0" fmla="*/ 1825021 w 4028537"/>
                <a:gd name="connsiteY0" fmla="*/ 4144279 h 7937039"/>
                <a:gd name="connsiteX1" fmla="*/ 2108358 w 4028537"/>
                <a:gd name="connsiteY1" fmla="*/ 4338079 h 7937039"/>
                <a:gd name="connsiteX2" fmla="*/ 4028537 w 4028537"/>
                <a:gd name="connsiteY2" fmla="*/ 0 h 7937039"/>
                <a:gd name="connsiteX3" fmla="*/ 2230787 w 4028537"/>
                <a:gd name="connsiteY3" fmla="*/ 4410892 h 7937039"/>
                <a:gd name="connsiteX4" fmla="*/ 3518694 w 4028537"/>
                <a:gd name="connsiteY4" fmla="*/ 5305204 h 7937039"/>
                <a:gd name="connsiteX5" fmla="*/ 1688099 w 4028537"/>
                <a:gd name="connsiteY5" fmla="*/ 7937039 h 7937039"/>
                <a:gd name="connsiteX6" fmla="*/ 0 w 4028537"/>
                <a:gd name="connsiteY6" fmla="*/ 6763056 h 7937039"/>
                <a:gd name="connsiteX7" fmla="*/ 1825021 w 4028537"/>
                <a:gd name="connsiteY7" fmla="*/ 4144279 h 7937039"/>
                <a:gd name="connsiteX0" fmla="*/ 1825021 w 4028537"/>
                <a:gd name="connsiteY0" fmla="*/ 4144279 h 7937039"/>
                <a:gd name="connsiteX1" fmla="*/ 2104733 w 4028537"/>
                <a:gd name="connsiteY1" fmla="*/ 4343293 h 7937039"/>
                <a:gd name="connsiteX2" fmla="*/ 4028537 w 4028537"/>
                <a:gd name="connsiteY2" fmla="*/ 0 h 7937039"/>
                <a:gd name="connsiteX3" fmla="*/ 2230787 w 4028537"/>
                <a:gd name="connsiteY3" fmla="*/ 4410892 h 7937039"/>
                <a:gd name="connsiteX4" fmla="*/ 3518694 w 4028537"/>
                <a:gd name="connsiteY4" fmla="*/ 5305204 h 7937039"/>
                <a:gd name="connsiteX5" fmla="*/ 1688099 w 4028537"/>
                <a:gd name="connsiteY5" fmla="*/ 7937039 h 7937039"/>
                <a:gd name="connsiteX6" fmla="*/ 0 w 4028537"/>
                <a:gd name="connsiteY6" fmla="*/ 6763056 h 7937039"/>
                <a:gd name="connsiteX7" fmla="*/ 1825021 w 4028537"/>
                <a:gd name="connsiteY7" fmla="*/ 4144279 h 7937039"/>
                <a:gd name="connsiteX0" fmla="*/ 1825021 w 4028537"/>
                <a:gd name="connsiteY0" fmla="*/ 4144279 h 7937039"/>
                <a:gd name="connsiteX1" fmla="*/ 2106546 w 4028537"/>
                <a:gd name="connsiteY1" fmla="*/ 4340687 h 7937039"/>
                <a:gd name="connsiteX2" fmla="*/ 4028537 w 4028537"/>
                <a:gd name="connsiteY2" fmla="*/ 0 h 7937039"/>
                <a:gd name="connsiteX3" fmla="*/ 2230787 w 4028537"/>
                <a:gd name="connsiteY3" fmla="*/ 4410892 h 7937039"/>
                <a:gd name="connsiteX4" fmla="*/ 3518694 w 4028537"/>
                <a:gd name="connsiteY4" fmla="*/ 5305204 h 7937039"/>
                <a:gd name="connsiteX5" fmla="*/ 1688099 w 4028537"/>
                <a:gd name="connsiteY5" fmla="*/ 7937039 h 7937039"/>
                <a:gd name="connsiteX6" fmla="*/ 0 w 4028537"/>
                <a:gd name="connsiteY6" fmla="*/ 6763056 h 7937039"/>
                <a:gd name="connsiteX7" fmla="*/ 1825021 w 4028537"/>
                <a:gd name="connsiteY7" fmla="*/ 4144279 h 7937039"/>
                <a:gd name="connsiteX0" fmla="*/ 1825021 w 4028537"/>
                <a:gd name="connsiteY0" fmla="*/ 4144279 h 7937039"/>
                <a:gd name="connsiteX1" fmla="*/ 2106546 w 4028537"/>
                <a:gd name="connsiteY1" fmla="*/ 4340687 h 7937039"/>
                <a:gd name="connsiteX2" fmla="*/ 4028537 w 4028537"/>
                <a:gd name="connsiteY2" fmla="*/ 0 h 7937039"/>
                <a:gd name="connsiteX3" fmla="*/ 2276687 w 4028537"/>
                <a:gd name="connsiteY3" fmla="*/ 4450547 h 7937039"/>
                <a:gd name="connsiteX4" fmla="*/ 3518694 w 4028537"/>
                <a:gd name="connsiteY4" fmla="*/ 5305204 h 7937039"/>
                <a:gd name="connsiteX5" fmla="*/ 1688099 w 4028537"/>
                <a:gd name="connsiteY5" fmla="*/ 7937039 h 7937039"/>
                <a:gd name="connsiteX6" fmla="*/ 0 w 4028537"/>
                <a:gd name="connsiteY6" fmla="*/ 6763056 h 7937039"/>
                <a:gd name="connsiteX7" fmla="*/ 1825021 w 4028537"/>
                <a:gd name="connsiteY7" fmla="*/ 4144279 h 7937039"/>
                <a:gd name="connsiteX0" fmla="*/ 1825021 w 4028537"/>
                <a:gd name="connsiteY0" fmla="*/ 4144279 h 7937039"/>
                <a:gd name="connsiteX1" fmla="*/ 2106546 w 4028537"/>
                <a:gd name="connsiteY1" fmla="*/ 4340687 h 7937039"/>
                <a:gd name="connsiteX2" fmla="*/ 4028537 w 4028537"/>
                <a:gd name="connsiteY2" fmla="*/ 0 h 7937039"/>
                <a:gd name="connsiteX3" fmla="*/ 2273061 w 4028537"/>
                <a:gd name="connsiteY3" fmla="*/ 4455760 h 7937039"/>
                <a:gd name="connsiteX4" fmla="*/ 3518694 w 4028537"/>
                <a:gd name="connsiteY4" fmla="*/ 5305204 h 7937039"/>
                <a:gd name="connsiteX5" fmla="*/ 1688099 w 4028537"/>
                <a:gd name="connsiteY5" fmla="*/ 7937039 h 7937039"/>
                <a:gd name="connsiteX6" fmla="*/ 0 w 4028537"/>
                <a:gd name="connsiteY6" fmla="*/ 6763056 h 7937039"/>
                <a:gd name="connsiteX7" fmla="*/ 1825021 w 4028537"/>
                <a:gd name="connsiteY7" fmla="*/ 4144279 h 7937039"/>
                <a:gd name="connsiteX0" fmla="*/ 1825021 w 4028537"/>
                <a:gd name="connsiteY0" fmla="*/ 4144279 h 7937039"/>
                <a:gd name="connsiteX1" fmla="*/ 2106546 w 4028537"/>
                <a:gd name="connsiteY1" fmla="*/ 4340687 h 7937039"/>
                <a:gd name="connsiteX2" fmla="*/ 4028537 w 4028537"/>
                <a:gd name="connsiteY2" fmla="*/ 0 h 7937039"/>
                <a:gd name="connsiteX3" fmla="*/ 2273061 w 4028537"/>
                <a:gd name="connsiteY3" fmla="*/ 4455760 h 7937039"/>
                <a:gd name="connsiteX4" fmla="*/ 3514050 w 4028537"/>
                <a:gd name="connsiteY4" fmla="*/ 5317443 h 7937039"/>
                <a:gd name="connsiteX5" fmla="*/ 1688099 w 4028537"/>
                <a:gd name="connsiteY5" fmla="*/ 7937039 h 7937039"/>
                <a:gd name="connsiteX6" fmla="*/ 0 w 4028537"/>
                <a:gd name="connsiteY6" fmla="*/ 6763056 h 7937039"/>
                <a:gd name="connsiteX7" fmla="*/ 1825021 w 4028537"/>
                <a:gd name="connsiteY7" fmla="*/ 4144279 h 7937039"/>
                <a:gd name="connsiteX0" fmla="*/ 1825021 w 4452241"/>
                <a:gd name="connsiteY0" fmla="*/ 4832980 h 8625740"/>
                <a:gd name="connsiteX1" fmla="*/ 2106546 w 4452241"/>
                <a:gd name="connsiteY1" fmla="*/ 5029388 h 8625740"/>
                <a:gd name="connsiteX2" fmla="*/ 4452241 w 4452241"/>
                <a:gd name="connsiteY2" fmla="*/ 0 h 8625740"/>
                <a:gd name="connsiteX3" fmla="*/ 2273061 w 4452241"/>
                <a:gd name="connsiteY3" fmla="*/ 5144461 h 8625740"/>
                <a:gd name="connsiteX4" fmla="*/ 3514050 w 4452241"/>
                <a:gd name="connsiteY4" fmla="*/ 6006144 h 8625740"/>
                <a:gd name="connsiteX5" fmla="*/ 1688099 w 4452241"/>
                <a:gd name="connsiteY5" fmla="*/ 8625740 h 8625740"/>
                <a:gd name="connsiteX6" fmla="*/ 0 w 4452241"/>
                <a:gd name="connsiteY6" fmla="*/ 7451757 h 8625740"/>
                <a:gd name="connsiteX7" fmla="*/ 1825021 w 4452241"/>
                <a:gd name="connsiteY7" fmla="*/ 4832980 h 8625740"/>
                <a:gd name="connsiteX0" fmla="*/ 1825021 w 4452241"/>
                <a:gd name="connsiteY0" fmla="*/ 4832980 h 8625740"/>
                <a:gd name="connsiteX1" fmla="*/ 2106546 w 4452241"/>
                <a:gd name="connsiteY1" fmla="*/ 5029388 h 8625740"/>
                <a:gd name="connsiteX2" fmla="*/ 4452241 w 4452241"/>
                <a:gd name="connsiteY2" fmla="*/ 0 h 8625740"/>
                <a:gd name="connsiteX3" fmla="*/ 2369885 w 4452241"/>
                <a:gd name="connsiteY3" fmla="*/ 5211797 h 8625740"/>
                <a:gd name="connsiteX4" fmla="*/ 3514050 w 4452241"/>
                <a:gd name="connsiteY4" fmla="*/ 6006144 h 8625740"/>
                <a:gd name="connsiteX5" fmla="*/ 1688099 w 4452241"/>
                <a:gd name="connsiteY5" fmla="*/ 8625740 h 8625740"/>
                <a:gd name="connsiteX6" fmla="*/ 0 w 4452241"/>
                <a:gd name="connsiteY6" fmla="*/ 7451757 h 8625740"/>
                <a:gd name="connsiteX7" fmla="*/ 1825021 w 4452241"/>
                <a:gd name="connsiteY7" fmla="*/ 4832980 h 862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52241" h="8625740">
                  <a:moveTo>
                    <a:pt x="1825021" y="4832980"/>
                  </a:moveTo>
                  <a:lnTo>
                    <a:pt x="2106546" y="5029388"/>
                  </a:lnTo>
                  <a:lnTo>
                    <a:pt x="4452241" y="0"/>
                  </a:lnTo>
                  <a:lnTo>
                    <a:pt x="2369885" y="5211797"/>
                  </a:lnTo>
                  <a:lnTo>
                    <a:pt x="3514050" y="6006144"/>
                  </a:lnTo>
                  <a:lnTo>
                    <a:pt x="1688099" y="8625740"/>
                  </a:lnTo>
                  <a:lnTo>
                    <a:pt x="0" y="7451757"/>
                  </a:lnTo>
                  <a:lnTo>
                    <a:pt x="1825021" y="4832980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  <a:effectLst>
              <a:outerShdw blurRad="1397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FF270A6-49F6-3A43-BB3F-772923BBC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00421" y="2154911"/>
              <a:ext cx="3027644" cy="1407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749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51BD5-F562-7540-8E77-E3ECB4F8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Partner Spotlight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BB7C5-AFD6-3D46-9756-3FF8AD5A4C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1077" y="2476634"/>
            <a:ext cx="4402807" cy="15409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298B68-340E-964C-9E92-5614ED2C5640}"/>
              </a:ext>
            </a:extLst>
          </p:cNvPr>
          <p:cNvSpPr/>
          <p:nvPr/>
        </p:nvSpPr>
        <p:spPr>
          <a:xfrm>
            <a:off x="7197957" y="2156719"/>
            <a:ext cx="4435350" cy="266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SzPct val="100000"/>
            </a:pPr>
            <a:r>
              <a:rPr lang="en-US" sz="2000" b="1" kern="0" dirty="0" err="1">
                <a:solidFill>
                  <a:srgbClr val="008BA4"/>
                </a:solidFill>
                <a:latin typeface="Ubuntu Bold"/>
                <a:cs typeface="Ubuntu Bold"/>
              </a:rPr>
              <a:t>LunchBadger</a:t>
            </a:r>
            <a:r>
              <a:rPr lang="en-US" sz="2000" b="1" kern="0" dirty="0">
                <a:solidFill>
                  <a:srgbClr val="008BA4"/>
                </a:solidFill>
                <a:latin typeface="Ubuntu Bold"/>
                <a:cs typeface="Ubuntu Bold"/>
              </a:rPr>
              <a:t> = </a:t>
            </a:r>
            <a:r>
              <a:rPr lang="en-US" sz="2000" b="1" kern="0" dirty="0" err="1">
                <a:solidFill>
                  <a:srgbClr val="008BA4"/>
                </a:solidFill>
                <a:latin typeface="Ubuntu Bold"/>
                <a:cs typeface="Ubuntu Bold"/>
              </a:rPr>
              <a:t>Joyent’s</a:t>
            </a:r>
            <a:r>
              <a:rPr lang="en-US" sz="2000" b="1" kern="0" dirty="0">
                <a:solidFill>
                  <a:srgbClr val="008BA4"/>
                </a:solidFill>
                <a:latin typeface="Ubuntu Bold"/>
                <a:cs typeface="Ubuntu Bold"/>
              </a:rPr>
              <a:t> AWS Lambda + API Gateway Killer</a:t>
            </a:r>
            <a:endParaRPr lang="en-US" sz="2000" kern="0" dirty="0">
              <a:solidFill>
                <a:schemeClr val="bg1">
                  <a:lumMod val="50000"/>
                </a:schemeClr>
              </a:solidFill>
              <a:latin typeface="Ubuntu Regular"/>
              <a:cs typeface="Ubuntu Regular"/>
            </a:endParaRPr>
          </a:p>
          <a:p>
            <a:pPr marL="227013" indent="-227013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Reseller Partner</a:t>
            </a:r>
          </a:p>
          <a:p>
            <a:pPr marL="227013" indent="-227013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Existing Enterprise Accounts</a:t>
            </a:r>
          </a:p>
          <a:p>
            <a:pPr marL="227013" indent="-227013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Multi-Cloud Focus</a:t>
            </a:r>
          </a:p>
          <a:p>
            <a:pPr marL="227013" indent="-227013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>
                    <a:lumMod val="50000"/>
                  </a:schemeClr>
                </a:solidFill>
                <a:latin typeface="Ubuntu Regular"/>
                <a:cs typeface="Ubuntu Regular"/>
              </a:rPr>
              <a:t>Open Source Competitive Advantage</a:t>
            </a:r>
          </a:p>
        </p:txBody>
      </p:sp>
    </p:spTree>
    <p:extLst>
      <p:ext uri="{BB962C8B-B14F-4D97-AF65-F5344CB8AC3E}">
        <p14:creationId xmlns:p14="http://schemas.microsoft.com/office/powerpoint/2010/main" val="1893305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 flipH="1">
            <a:off x="6113236" y="3795610"/>
            <a:ext cx="5073877" cy="242981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8220000" scaled="0"/>
            <a:tileRect/>
          </a:gra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6113236" y="1356825"/>
            <a:ext cx="5073877" cy="242981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4000">
                <a:srgbClr val="FFFFFF"/>
              </a:gs>
            </a:gsLst>
            <a:lin ang="13500000" scaled="0"/>
            <a:tileRect/>
          </a:gra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960889" y="1356825"/>
            <a:ext cx="5142199" cy="4868604"/>
            <a:chOff x="784074" y="364446"/>
            <a:chExt cx="5378082" cy="5996789"/>
          </a:xfrm>
        </p:grpSpPr>
        <p:sp>
          <p:nvSpPr>
            <p:cNvPr id="27" name="Rectangle 26"/>
            <p:cNvSpPr/>
            <p:nvPr/>
          </p:nvSpPr>
          <p:spPr>
            <a:xfrm flipV="1">
              <a:off x="784074" y="3368362"/>
              <a:ext cx="5378082" cy="299287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4000">
                  <a:srgbClr val="FFFFFF"/>
                </a:gs>
              </a:gsLst>
              <a:lin ang="14400000" scaled="0"/>
              <a:tileRect/>
            </a:gra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84074" y="364446"/>
              <a:ext cx="5378082" cy="29928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BE5F66-0FD4-5840-A5B3-4EB6AAFEE60D}"/>
              </a:ext>
            </a:extLst>
          </p:cNvPr>
          <p:cNvCxnSpPr/>
          <p:nvPr/>
        </p:nvCxnSpPr>
        <p:spPr>
          <a:xfrm>
            <a:off x="973143" y="3791813"/>
            <a:ext cx="10213970" cy="0"/>
          </a:xfrm>
          <a:prstGeom prst="straightConnector1">
            <a:avLst/>
          </a:prstGeom>
          <a:ln w="57150">
            <a:solidFill>
              <a:schemeClr val="accent2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FE6DFDA-0860-A74A-A798-9E0DD29F69AD}"/>
              </a:ext>
            </a:extLst>
          </p:cNvPr>
          <p:cNvSpPr txBox="1"/>
          <p:nvPr/>
        </p:nvSpPr>
        <p:spPr>
          <a:xfrm>
            <a:off x="6212293" y="1587605"/>
            <a:ext cx="1226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Cloud Enabled APIs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3D1DCE-A8EA-904D-AFF4-C8B7BFC62769}"/>
              </a:ext>
            </a:extLst>
          </p:cNvPr>
          <p:cNvSpPr txBox="1"/>
          <p:nvPr/>
        </p:nvSpPr>
        <p:spPr>
          <a:xfrm>
            <a:off x="4372265" y="5416001"/>
            <a:ext cx="16322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27F9D"/>
                </a:solidFill>
              </a:rPr>
              <a:t>Commoditized Legacy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0CD5123-F035-E54C-B210-0FC3A8F09C2E}"/>
              </a:ext>
            </a:extLst>
          </p:cNvPr>
          <p:cNvCxnSpPr>
            <a:cxnSpLocks/>
          </p:cNvCxnSpPr>
          <p:nvPr/>
        </p:nvCxnSpPr>
        <p:spPr>
          <a:xfrm>
            <a:off x="6107340" y="1356825"/>
            <a:ext cx="0" cy="4859639"/>
          </a:xfrm>
          <a:prstGeom prst="straightConnector1">
            <a:avLst/>
          </a:prstGeom>
          <a:ln w="57150">
            <a:solidFill>
              <a:schemeClr val="accent2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D4A89F7-0F5B-9942-A360-B356A6A9509E}"/>
              </a:ext>
            </a:extLst>
          </p:cNvPr>
          <p:cNvSpPr txBox="1"/>
          <p:nvPr/>
        </p:nvSpPr>
        <p:spPr>
          <a:xfrm>
            <a:off x="9032707" y="3880287"/>
            <a:ext cx="1952769" cy="274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27F9D"/>
                </a:solidFill>
              </a:rPr>
              <a:t>Time to Value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0C8080-AD85-4F42-9480-C958CD2E7B15}"/>
              </a:ext>
            </a:extLst>
          </p:cNvPr>
          <p:cNvSpPr txBox="1"/>
          <p:nvPr/>
        </p:nvSpPr>
        <p:spPr>
          <a:xfrm>
            <a:off x="1177644" y="3386620"/>
            <a:ext cx="1971211" cy="274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27F9D"/>
                </a:solidFill>
              </a:rPr>
              <a:t>Complexity</a:t>
            </a:r>
          </a:p>
        </p:txBody>
      </p:sp>
      <p:pic>
        <p:nvPicPr>
          <p:cNvPr id="36" name="Picture 16" descr="https://lh3.googleusercontent.com/CHQFoZD4VmBBTY3e9GJJrCsfmqJIYCmNlFpRcO6FKXtQedAggWb_2sByjkOjmowTgXjpIoMgzNjTwRkIvDCbUska-6DZ8fNmSGToalnPx0g3aZnpPxJPEspev4wPBs12JJVUqdf4USw">
            <a:extLst>
              <a:ext uri="{FF2B5EF4-FFF2-40B4-BE49-F238E27FC236}">
                <a16:creationId xmlns:a16="http://schemas.microsoft.com/office/drawing/2014/main" id="{9FE1096B-3F97-054F-8F3F-301855A1B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0691" y="3372148"/>
            <a:ext cx="798347" cy="3617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D565390-5E45-F244-B9B1-8058BBCDDCA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0667" y="3150841"/>
            <a:ext cx="805393" cy="260228"/>
          </a:xfrm>
          <a:prstGeom prst="rect">
            <a:avLst/>
          </a:prstGeom>
        </p:spPr>
      </p:pic>
      <p:pic>
        <p:nvPicPr>
          <p:cNvPr id="38" name="Picture 18" descr="https://lh6.googleusercontent.com/dFSClZ5CwKml-_hTnR2d55mVTly9evT3Y58HjOSkFnBvBlOwlGQ5ICG01OBidDv3-7P7l7E8vNQldKHzRjs1bLs_ds1_vF5wI4IK1swbBj6yCShwNhPCz8gbpzSfvSEtS4MLuw3eGU4">
            <a:extLst>
              <a:ext uri="{FF2B5EF4-FFF2-40B4-BE49-F238E27FC236}">
                <a16:creationId xmlns:a16="http://schemas.microsoft.com/office/drawing/2014/main" id="{77EC5A80-7353-BE49-8108-C8FA26E17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3899" y="5480389"/>
            <a:ext cx="867532" cy="2560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0" descr="https://lh4.googleusercontent.com/8ZP52C1yQK6R6rWL5U-UrZ4hA_q3CDGxbZLSFlG1tKoHpyoKMup--_bUf_gQ5BH3fG32KvsUVh9wWalAplxWt7LcaVBSjXrWmFqT-iGFgcWpU1FedJchzT4c74xD7YXjhx5-cXASypg">
            <a:extLst>
              <a:ext uri="{FF2B5EF4-FFF2-40B4-BE49-F238E27FC236}">
                <a16:creationId xmlns:a16="http://schemas.microsoft.com/office/drawing/2014/main" id="{2961D538-B8AD-824B-BC71-020AF9CA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1826" y="1991007"/>
            <a:ext cx="633374" cy="3800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2" descr="https://lh5.googleusercontent.com/2ExirImr0XNgFSGQDYQQc0OM_WO69q6efXQ5lyXqPb8zJblKNXkq335hv2-khAu06fld9aRBCFpYs9MQEslHaykRLaeOUj-jvVC04CbTclj7gtuj0Wp8qxAlCrW1KmbkbK1G0SYSYHA">
            <a:extLst>
              <a:ext uri="{FF2B5EF4-FFF2-40B4-BE49-F238E27FC236}">
                <a16:creationId xmlns:a16="http://schemas.microsoft.com/office/drawing/2014/main" id="{B40BB8D0-BDE6-E14E-9D59-1756D8E72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3429" y="2484874"/>
            <a:ext cx="575375" cy="3976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4" descr="https://lh4.googleusercontent.com/yOrYjsQeH7waO3qskXktW7OESd0rpEfF1FSO7yRIEMjHjViNKYU4LA047Yv65hzY0LH61c3T0aypatkqkxVuOys8WBNhipga_6-4QwnAeVyiNjn_CwIKZALbFK-k5I4Zur_tkE3KEhw">
            <a:extLst>
              <a:ext uri="{FF2B5EF4-FFF2-40B4-BE49-F238E27FC236}">
                <a16:creationId xmlns:a16="http://schemas.microsoft.com/office/drawing/2014/main" id="{86B63475-4565-9443-BCBB-9B1D518C2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8152" y="3032990"/>
            <a:ext cx="836142" cy="6967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6" descr="https://lh3.googleusercontent.com/xvVGxzR6Xqzi0wy9uoDu2jCN3E33u3WoNuQN__IkUNCIshwdC3yekIN6CEUDHSieI8nAFzeTTZ1I-z9cGscPji5z7N-3IkZoByZgOyCNSqpURRs1J71rm_Bup2zMzsg7jsu2v4QbTLg">
            <a:extLst>
              <a:ext uri="{FF2B5EF4-FFF2-40B4-BE49-F238E27FC236}">
                <a16:creationId xmlns:a16="http://schemas.microsoft.com/office/drawing/2014/main" id="{40D45A0E-A394-A243-A875-D237D8290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6722" y="4947242"/>
            <a:ext cx="698591" cy="3405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8" descr="https://lh4.googleusercontent.com/ZrPhYwtG7yXmYV3TeNZJFY0fzxajDjVJARk3OF4ArIgs9UyJy_FYfzsyABGMHGa3SlhuThcmDPiplliU9sCgQYOFxxIfiJ2hrTBGxXnVTGSwCib5rn-Rt7CIxa1JyzoS94uQm7Y0cko">
            <a:extLst>
              <a:ext uri="{FF2B5EF4-FFF2-40B4-BE49-F238E27FC236}">
                <a16:creationId xmlns:a16="http://schemas.microsoft.com/office/drawing/2014/main" id="{8E45A6F1-19F1-1041-A21D-E0EC3DF26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91903" y="4066020"/>
            <a:ext cx="651425" cy="651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itle 19"/>
          <p:cNvSpPr txBox="1">
            <a:spLocks/>
          </p:cNvSpPr>
          <p:nvPr/>
        </p:nvSpPr>
        <p:spPr>
          <a:xfrm>
            <a:off x="909638" y="461628"/>
            <a:ext cx="10430156" cy="652468"/>
          </a:xfrm>
          <a:prstGeom prst="rect">
            <a:avLst/>
          </a:prstGeom>
        </p:spPr>
        <p:txBody>
          <a:bodyPr/>
          <a:lstStyle>
            <a:lvl1pPr algn="l" defTabSz="1088502" rtl="0" eaLnBrk="1" latinLnBrk="0" hangingPunct="1">
              <a:spcBef>
                <a:spcPct val="0"/>
              </a:spcBef>
              <a:buNone/>
              <a:defRPr sz="4400" kern="1200">
                <a:solidFill>
                  <a:srgbClr val="146976"/>
                </a:solidFill>
                <a:latin typeface="Ubuntu" panose="020B05040306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Competitive Landscape</a:t>
            </a:r>
          </a:p>
        </p:txBody>
      </p:sp>
      <p:pic>
        <p:nvPicPr>
          <p:cNvPr id="45" name="Picture 44" descr="lb_logo_centered.pn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945" y="1731852"/>
            <a:ext cx="682797" cy="66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5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62136" y="2838450"/>
            <a:ext cx="10234383" cy="1104900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155787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ris-liverani-551995-unsplash.jpg"/>
          <p:cNvPicPr>
            <a:picLocks noChangeAspect="1"/>
          </p:cNvPicPr>
          <p:nvPr/>
        </p:nvPicPr>
        <p:blipFill rotWithShape="1">
          <a:blip r:embed="rId2" cstate="screen">
            <a:lum bright="70000" contrast="-70000"/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0413" cy="6859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638" y="3913672"/>
            <a:ext cx="10430156" cy="652468"/>
          </a:xfrm>
        </p:spPr>
        <p:txBody>
          <a:bodyPr/>
          <a:lstStyle/>
          <a:p>
            <a:pPr algn="ctr"/>
            <a:r>
              <a:rPr lang="en-US" sz="4800" dirty="0"/>
              <a:t>Are you even in the game?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638" y="1644296"/>
            <a:ext cx="10416776" cy="1925029"/>
          </a:xfrm>
        </p:spPr>
        <p:txBody>
          <a:bodyPr/>
          <a:lstStyle/>
          <a:p>
            <a:pPr algn="ctr"/>
            <a:r>
              <a:rPr lang="en-US" sz="4000" dirty="0"/>
              <a:t>APIs = business leverage and amplification</a:t>
            </a:r>
          </a:p>
          <a:p>
            <a:pPr algn="ctr"/>
            <a:r>
              <a:rPr lang="en-US" sz="4000" dirty="0"/>
              <a:t>APIs = The Ante and </a:t>
            </a:r>
            <a:r>
              <a:rPr lang="en-US" sz="4000" dirty="0" err="1"/>
              <a:t>Tablestakes</a:t>
            </a:r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8488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493" y="451294"/>
            <a:ext cx="10430156" cy="652468"/>
          </a:xfrm>
        </p:spPr>
        <p:txBody>
          <a:bodyPr/>
          <a:lstStyle/>
          <a:p>
            <a:pPr algn="ctr"/>
            <a:r>
              <a:rPr lang="en-US" sz="4000" dirty="0"/>
              <a:t>HOW are you building your apps and APIs?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117637" y="1595366"/>
            <a:ext cx="5458783" cy="2916658"/>
            <a:chOff x="5894305" y="1793591"/>
            <a:chExt cx="5459494" cy="291703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6217" y="1793591"/>
              <a:ext cx="4977582" cy="1981076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894305" y="3787299"/>
              <a:ext cx="545187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2800" dirty="0">
                  <a:ea typeface="Helvetica Neue Light" charset="0"/>
                  <a:cs typeface="Helvetica Neue Light" charset="0"/>
                </a:rPr>
                <a:t>A </a:t>
              </a:r>
              <a:r>
                <a:rPr lang="en-US" sz="2800" dirty="0" err="1">
                  <a:ea typeface="Helvetica Neue Light" charset="0"/>
                  <a:cs typeface="Helvetica Neue Light" charset="0"/>
                </a:rPr>
                <a:t>microservice</a:t>
              </a:r>
              <a:r>
                <a:rPr lang="en-US" sz="2800" dirty="0">
                  <a:ea typeface="Helvetica Neue Light" charset="0"/>
                  <a:cs typeface="Helvetica Neue Light" charset="0"/>
                </a:rPr>
                <a:t> app</a:t>
              </a:r>
            </a:p>
            <a:p>
              <a:pPr algn="ctr"/>
              <a:r>
                <a:rPr lang="en-US" dirty="0">
                  <a:solidFill>
                    <a:srgbClr val="0E8696"/>
                  </a:solidFill>
                  <a:ea typeface="Helvetica Neue" charset="0"/>
                  <a:cs typeface="Helvetica Neue" charset="0"/>
                </a:rPr>
                <a:t>Continuous updating in parts.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77926" y="1610446"/>
            <a:ext cx="4985446" cy="3199718"/>
            <a:chOff x="505208" y="1808673"/>
            <a:chExt cx="4986095" cy="320013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5208" y="1808673"/>
              <a:ext cx="4456370" cy="1978626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48474" y="3762151"/>
              <a:ext cx="4942829" cy="1246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2800" dirty="0">
                  <a:ea typeface="Helvetica Neue Light" charset="0"/>
                  <a:cs typeface="Helvetica Neue Light" charset="0"/>
                </a:rPr>
                <a:t>A monolithic app</a:t>
              </a:r>
            </a:p>
            <a:p>
              <a:pPr algn="ctr"/>
              <a:r>
                <a:rPr lang="en-US" dirty="0">
                  <a:solidFill>
                    <a:srgbClr val="0E8696"/>
                  </a:solidFill>
                  <a:ea typeface="Helvetica Neue" charset="0"/>
                  <a:cs typeface="Helvetica Neue" charset="0"/>
                </a:rPr>
                <a:t>All or nothing — a big, giant thing that can’t fit through the shipping door.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5552942" y="2122335"/>
            <a:ext cx="7971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C6C7B"/>
                </a:solidFill>
                <a:ea typeface="Helvetica Neue Thin" charset="0"/>
                <a:cs typeface="Helvetica Neue Thin" charset="0"/>
              </a:rPr>
              <a:t>vs.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6138918"/>
            <a:ext cx="7208731" cy="72067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95060" y="5220053"/>
            <a:ext cx="11597088" cy="1360531"/>
            <a:chOff x="295099" y="5219495"/>
            <a:chExt cx="11598598" cy="1360709"/>
          </a:xfrm>
        </p:grpSpPr>
        <p:sp>
          <p:nvSpPr>
            <p:cNvPr id="5" name="Rectangle 4"/>
            <p:cNvSpPr/>
            <p:nvPr/>
          </p:nvSpPr>
          <p:spPr>
            <a:xfrm>
              <a:off x="295099" y="5219495"/>
              <a:ext cx="11598598" cy="136070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05208" y="5373316"/>
              <a:ext cx="11039092" cy="958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400"/>
                </a:lnSpc>
              </a:pPr>
              <a:r>
                <a:rPr lang="en-US" sz="2600" dirty="0">
                  <a:solidFill>
                    <a:schemeClr val="bg1"/>
                  </a:solidFill>
                  <a:ea typeface="Helvetica Neue" charset="0"/>
                  <a:cs typeface="Helvetica Neue" charset="0"/>
                </a:rPr>
                <a:t>Business requirements change rapidly AND continuously — so the need for shipping updated version of your app are increasing exponentially.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266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3685" y="3412446"/>
            <a:ext cx="4102993" cy="1024903"/>
          </a:xfrm>
        </p:spPr>
        <p:txBody>
          <a:bodyPr/>
          <a:lstStyle/>
          <a:p>
            <a:pPr algn="ctr">
              <a:spcBef>
                <a:spcPts val="0"/>
              </a:spcBef>
              <a:buSzPct val="100000"/>
            </a:pPr>
            <a:r>
              <a:rPr lang="en-US" sz="3200" kern="0" dirty="0">
                <a:solidFill>
                  <a:schemeClr val="accent3"/>
                </a:solidFill>
                <a:latin typeface="Ubuntu Regular"/>
                <a:cs typeface="Ubuntu Regular"/>
              </a:rPr>
              <a:t>Easy to get on initially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3519" y="445339"/>
            <a:ext cx="10082086" cy="11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700"/>
              </a:spcAft>
            </a:pPr>
            <a:r>
              <a:rPr lang="en-US" sz="3200" dirty="0">
                <a:solidFill>
                  <a:srgbClr val="027F9D"/>
                </a:solidFill>
              </a:rPr>
              <a:t>Development is changing because </a:t>
            </a:r>
            <a:br>
              <a:rPr lang="en-US" sz="3200" dirty="0">
                <a:solidFill>
                  <a:srgbClr val="027F9D"/>
                </a:solidFill>
              </a:rPr>
            </a:br>
            <a:r>
              <a:rPr lang="en-US" sz="3200" dirty="0">
                <a:solidFill>
                  <a:srgbClr val="027F9D"/>
                </a:solidFill>
              </a:rPr>
              <a:t>developing on Cloud is DIFFERENT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4938" y="1839886"/>
            <a:ext cx="10082086" cy="11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200" kern="0" dirty="0">
                <a:solidFill>
                  <a:schemeClr val="accent2"/>
                </a:solidFill>
                <a:latin typeface="Ubuntu Bold"/>
                <a:cs typeface="Ubuntu Bold"/>
              </a:rPr>
              <a:t>Meanwhile the PACE of Development </a:t>
            </a:r>
            <a:br>
              <a:rPr lang="en-US" sz="3200" kern="0" dirty="0">
                <a:solidFill>
                  <a:schemeClr val="accent2"/>
                </a:solidFill>
                <a:latin typeface="Ubuntu Bold"/>
                <a:cs typeface="Ubuntu Bold"/>
              </a:rPr>
            </a:br>
            <a:r>
              <a:rPr lang="en-US" sz="3200" kern="0" dirty="0">
                <a:solidFill>
                  <a:schemeClr val="accent2"/>
                </a:solidFill>
                <a:latin typeface="Ubuntu Bold"/>
                <a:cs typeface="Ubuntu Bold"/>
              </a:rPr>
              <a:t>has only </a:t>
            </a:r>
            <a:r>
              <a:rPr lang="en-US" sz="3200" i="1" kern="0" dirty="0">
                <a:solidFill>
                  <a:schemeClr val="accent2"/>
                </a:solidFill>
                <a:latin typeface="Ubuntu Bold"/>
                <a:cs typeface="Ubuntu Bold"/>
              </a:rPr>
              <a:t>accelerated</a:t>
            </a:r>
            <a:r>
              <a:rPr lang="en-US" sz="3200" kern="0" dirty="0">
                <a:solidFill>
                  <a:schemeClr val="accent2"/>
                </a:solidFill>
                <a:latin typeface="Ubuntu Bold"/>
                <a:cs typeface="Ubuntu Bold"/>
              </a:rPr>
              <a:t> with the need for APIs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960788" y="3412446"/>
            <a:ext cx="5154272" cy="10249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088502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1463" indent="-271463" algn="l" defTabSz="1088502" rtl="0" eaLnBrk="1" latinLnBrk="0" hangingPunct="1">
              <a:lnSpc>
                <a:spcPct val="120000"/>
              </a:lnSpc>
              <a:spcBef>
                <a:spcPts val="567"/>
              </a:spcBef>
              <a:buClr>
                <a:schemeClr val="tx2"/>
              </a:buClr>
              <a:buSzPct val="85000"/>
              <a:buFont typeface="Wingdings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92138" indent="-285750" algn="l" defTabSz="1088502" rtl="0" eaLnBrk="1" latinLnBrk="0" hangingPunct="1">
              <a:lnSpc>
                <a:spcPct val="120000"/>
              </a:lnSpc>
              <a:spcBef>
                <a:spcPts val="567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95350" indent="-231775" algn="l" defTabSz="1088502" rtl="0" eaLnBrk="1" latinLnBrk="0" hangingPunct="1">
              <a:lnSpc>
                <a:spcPct val="120000"/>
              </a:lnSpc>
              <a:spcBef>
                <a:spcPts val="567"/>
              </a:spcBef>
              <a:buClr>
                <a:schemeClr val="tx2"/>
              </a:buClr>
              <a:buFont typeface="Ubuntu" panose="020B050403060203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449129" indent="-272125" algn="l" defTabSz="1088502" rtl="0" eaLnBrk="1" latinLnBrk="0" hangingPunct="1">
              <a:spcBef>
                <a:spcPts val="0"/>
              </a:spcBef>
              <a:buFont typeface="Arial" pitchFamily="34" charset="0"/>
              <a:buChar char="»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buSzPct val="100000"/>
            </a:pPr>
            <a:r>
              <a:rPr lang="en-US" sz="3200" kern="0" dirty="0">
                <a:solidFill>
                  <a:schemeClr val="accent3"/>
                </a:solidFill>
                <a:latin typeface="Ubuntu Regular"/>
                <a:cs typeface="Ubuntu Regular"/>
              </a:rPr>
              <a:t>But harder to stay on, </a:t>
            </a:r>
            <a:br>
              <a:rPr lang="en-US" sz="3200" kern="0" dirty="0">
                <a:solidFill>
                  <a:schemeClr val="accent3"/>
                </a:solidFill>
                <a:latin typeface="Ubuntu Regular"/>
                <a:cs typeface="Ubuntu Regular"/>
              </a:rPr>
            </a:br>
            <a:r>
              <a:rPr lang="en-US" sz="3200" kern="0" dirty="0">
                <a:solidFill>
                  <a:schemeClr val="accent3"/>
                </a:solidFill>
                <a:latin typeface="Ubuntu Regular"/>
                <a:cs typeface="Ubuntu Regular"/>
              </a:rPr>
              <a:t>and even harder to manage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555274" y="4338227"/>
            <a:ext cx="2234137" cy="2410125"/>
            <a:chOff x="7926085" y="4569969"/>
            <a:chExt cx="2234137" cy="2410125"/>
          </a:xfrm>
        </p:grpSpPr>
        <p:sp>
          <p:nvSpPr>
            <p:cNvPr id="10" name="Explosion 1 9"/>
            <p:cNvSpPr/>
            <p:nvPr/>
          </p:nvSpPr>
          <p:spPr>
            <a:xfrm>
              <a:off x="7926085" y="4569969"/>
              <a:ext cx="2234137" cy="2410125"/>
            </a:xfrm>
            <a:prstGeom prst="irregularSeal1">
              <a:avLst/>
            </a:pr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 rot="20950400">
              <a:off x="8445221" y="5459863"/>
              <a:ext cx="12607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kern="0" dirty="0">
                  <a:solidFill>
                    <a:schemeClr val="accent2"/>
                  </a:solidFill>
                  <a:latin typeface="Ubuntu Regular"/>
                  <a:cs typeface="Ubuntu Regular"/>
                </a:rPr>
                <a:t>BAD!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956028" y="3990975"/>
            <a:ext cx="2020920" cy="2020920"/>
            <a:chOff x="2224867" y="4458733"/>
            <a:chExt cx="2020920" cy="2020920"/>
          </a:xfrm>
        </p:grpSpPr>
        <p:sp>
          <p:nvSpPr>
            <p:cNvPr id="12" name="5-Point Star 11"/>
            <p:cNvSpPr/>
            <p:nvPr/>
          </p:nvSpPr>
          <p:spPr>
            <a:xfrm>
              <a:off x="2224867" y="4458733"/>
              <a:ext cx="2020920" cy="2020920"/>
            </a:xfrm>
            <a:prstGeom prst="star5">
              <a:avLst/>
            </a:pr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651299" y="5209580"/>
              <a:ext cx="12607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kern="0" dirty="0">
                  <a:solidFill>
                    <a:schemeClr val="accent2"/>
                  </a:solidFill>
                  <a:latin typeface="Ubuntu Regular"/>
                  <a:cs typeface="Ubuntu Regular"/>
                </a:rPr>
                <a:t>GOOD!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758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Choice: Multi-Cloud is the way of the future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6C3FA-2E82-8440-B78A-AD777B64EA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8609" y="1310889"/>
            <a:ext cx="8697686" cy="489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4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tock-637827576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0412" cy="68595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0413" cy="6859587"/>
          </a:xfrm>
          <a:prstGeom prst="rect">
            <a:avLst/>
          </a:prstGeom>
          <a:solidFill>
            <a:schemeClr val="tx1">
              <a:alpha val="43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7668" y="2098609"/>
            <a:ext cx="11084271" cy="73866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80000"/>
            </a:pPr>
            <a:r>
              <a:rPr lang="en-US" sz="3600" kern="0" dirty="0" err="1">
                <a:solidFill>
                  <a:srgbClr val="FFFFFF"/>
                </a:solidFill>
                <a:latin typeface="Ubuntu Regular"/>
                <a:cs typeface="Ubuntu Regular"/>
              </a:rPr>
              <a:t>Microservices</a:t>
            </a:r>
            <a:r>
              <a:rPr lang="en-US" sz="3600" kern="0" dirty="0">
                <a:solidFill>
                  <a:srgbClr val="FFFFFF"/>
                </a:solidFill>
                <a:latin typeface="Ubuntu Regular"/>
                <a:cs typeface="Ubuntu Regular"/>
              </a:rPr>
              <a:t> is a </a:t>
            </a:r>
            <a:r>
              <a:rPr lang="en-US" sz="3600" i="1" kern="0" dirty="0">
                <a:solidFill>
                  <a:srgbClr val="FFFFFF"/>
                </a:solidFill>
                <a:latin typeface="Ubuntu Regular"/>
                <a:cs typeface="Ubuntu Regular"/>
              </a:rPr>
              <a:t>style,</a:t>
            </a:r>
            <a:r>
              <a:rPr lang="en-US" sz="3600" kern="0" dirty="0">
                <a:solidFill>
                  <a:srgbClr val="FFFFFF"/>
                </a:solidFill>
                <a:latin typeface="Ubuntu Regular"/>
                <a:cs typeface="Ubuntu Regular"/>
              </a:rPr>
              <a:t> not something Concrete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7505" y="2094651"/>
            <a:ext cx="4724277" cy="73866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80000"/>
            </a:pPr>
            <a:r>
              <a:rPr lang="en-US" sz="3600" b="1" kern="0" dirty="0">
                <a:solidFill>
                  <a:srgbClr val="FFFFFF"/>
                </a:solidFill>
                <a:latin typeface="Ubuntu Regular"/>
                <a:cs typeface="Ubuntu Regular"/>
              </a:rPr>
              <a:t>Lots of pitfalls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668" y="1763315"/>
            <a:ext cx="11084271" cy="140346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80000"/>
            </a:pPr>
            <a:r>
              <a:rPr lang="en-US" sz="3600" kern="0" dirty="0" err="1">
                <a:solidFill>
                  <a:srgbClr val="FFFFFF"/>
                </a:solidFill>
                <a:latin typeface="Ubuntu Regular"/>
                <a:cs typeface="Ubuntu Regular"/>
              </a:rPr>
              <a:t>Microservices</a:t>
            </a:r>
            <a:r>
              <a:rPr lang="en-US" sz="3600" kern="0" dirty="0">
                <a:solidFill>
                  <a:srgbClr val="FFFFFF"/>
                </a:solidFill>
                <a:latin typeface="Ubuntu Regular"/>
                <a:cs typeface="Ubuntu Regular"/>
              </a:rPr>
              <a:t> is like herding cats</a:t>
            </a:r>
            <a:r>
              <a:rPr lang="mr-IN" sz="3600" kern="0" dirty="0">
                <a:solidFill>
                  <a:srgbClr val="FFFFFF"/>
                </a:solidFill>
                <a:latin typeface="Ubuntu Regular"/>
                <a:cs typeface="Ubuntu Regular"/>
              </a:rPr>
              <a:t>…</a:t>
            </a:r>
            <a:r>
              <a:rPr lang="en-US" sz="3600" kern="0" dirty="0">
                <a:solidFill>
                  <a:srgbClr val="FFFFFF"/>
                </a:solidFill>
                <a:latin typeface="Ubuntu Regular"/>
                <a:cs typeface="Ubuntu Regular"/>
              </a:rPr>
              <a:t> through a maze of deployment and mismatched runtimes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668" y="1468661"/>
            <a:ext cx="11084271" cy="206825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80000"/>
            </a:pPr>
            <a:r>
              <a:rPr lang="en-US" sz="3600" kern="0" dirty="0">
                <a:solidFill>
                  <a:srgbClr val="FFFFFF"/>
                </a:solidFill>
                <a:latin typeface="Ubuntu Regular"/>
                <a:cs typeface="Ubuntu Regular"/>
              </a:rPr>
              <a:t>APIs backed by </a:t>
            </a:r>
            <a:r>
              <a:rPr lang="en-US" sz="3600" kern="0" dirty="0" err="1">
                <a:solidFill>
                  <a:srgbClr val="FFFFFF"/>
                </a:solidFill>
                <a:latin typeface="Ubuntu Regular"/>
                <a:cs typeface="Ubuntu Regular"/>
              </a:rPr>
              <a:t>microservices</a:t>
            </a:r>
            <a:r>
              <a:rPr lang="en-US" sz="3600" kern="0" dirty="0">
                <a:solidFill>
                  <a:srgbClr val="FFFFFF"/>
                </a:solidFill>
                <a:latin typeface="Ubuntu Regular"/>
                <a:cs typeface="Ubuntu Regular"/>
              </a:rPr>
              <a:t> demand constant change because of the proliferation of all networked devices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68" y="1763314"/>
            <a:ext cx="11084271" cy="140346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80000"/>
            </a:pPr>
            <a:r>
              <a:rPr lang="en-US" sz="3600" kern="0" dirty="0">
                <a:solidFill>
                  <a:srgbClr val="FFFFFF"/>
                </a:solidFill>
                <a:latin typeface="Ubuntu Regular"/>
                <a:cs typeface="Ubuntu Regular"/>
              </a:rPr>
              <a:t>Development and operations must go hand in hand </a:t>
            </a:r>
            <a:r>
              <a:rPr lang="mr-IN" sz="3600" kern="0" dirty="0">
                <a:solidFill>
                  <a:srgbClr val="FFFFFF"/>
                </a:solidFill>
                <a:latin typeface="Ubuntu Regular"/>
                <a:cs typeface="Ubuntu Regular"/>
              </a:rPr>
              <a:t>–</a:t>
            </a:r>
            <a:r>
              <a:rPr lang="en-US" sz="3600" kern="0" dirty="0">
                <a:solidFill>
                  <a:srgbClr val="FFFFFF"/>
                </a:solidFill>
                <a:latin typeface="Ubuntu Regular"/>
                <a:cs typeface="Ubuntu Regular"/>
              </a:rPr>
              <a:t> Containers are tricky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7668" y="1773474"/>
            <a:ext cx="11084271" cy="140346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ct val="80000"/>
            </a:pPr>
            <a:r>
              <a:rPr lang="en-US" sz="3600" kern="0" dirty="0">
                <a:solidFill>
                  <a:srgbClr val="FFFFFF"/>
                </a:solidFill>
                <a:latin typeface="Ubuntu Regular"/>
                <a:cs typeface="Ubuntu Regular"/>
              </a:rPr>
              <a:t>A more agile application </a:t>
            </a:r>
            <a:br>
              <a:rPr lang="en-US" sz="3600" kern="0" dirty="0">
                <a:solidFill>
                  <a:srgbClr val="FFFFFF"/>
                </a:solidFill>
                <a:latin typeface="Ubuntu Regular"/>
                <a:cs typeface="Ubuntu Regular"/>
              </a:rPr>
            </a:br>
            <a:r>
              <a:rPr lang="en-US" sz="3600" kern="0" dirty="0">
                <a:solidFill>
                  <a:srgbClr val="FFFFFF"/>
                </a:solidFill>
                <a:latin typeface="Ubuntu Regular"/>
                <a:cs typeface="Ubuntu Regular"/>
              </a:rPr>
              <a:t>development is needed </a:t>
            </a:r>
            <a:r>
              <a:rPr lang="mr-IN" sz="3600" kern="0" dirty="0">
                <a:solidFill>
                  <a:srgbClr val="FFFFFF"/>
                </a:solidFill>
                <a:latin typeface="Ubuntu Regular"/>
                <a:cs typeface="Ubuntu Regular"/>
              </a:rPr>
              <a:t>–</a:t>
            </a:r>
            <a:r>
              <a:rPr lang="en-US" sz="3600" kern="0" dirty="0">
                <a:solidFill>
                  <a:srgbClr val="FFFFFF"/>
                </a:solidFill>
                <a:latin typeface="Ubuntu Regular"/>
                <a:cs typeface="Ubuntu Regular"/>
              </a:rPr>
              <a:t> </a:t>
            </a:r>
            <a:r>
              <a:rPr lang="en-US" sz="3600" kern="0" dirty="0" err="1">
                <a:solidFill>
                  <a:srgbClr val="FFFFFF"/>
                </a:solidFill>
                <a:latin typeface="Ubuntu Regular"/>
                <a:cs typeface="Ubuntu Regular"/>
              </a:rPr>
              <a:t>serverless</a:t>
            </a:r>
            <a:endParaRPr lang="en-US" sz="3600" kern="0" dirty="0">
              <a:solidFill>
                <a:srgbClr val="FFFFFF"/>
              </a:solidFill>
              <a:latin typeface="Ubuntu Regular"/>
              <a:cs typeface="Ubuntu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1794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46 L -0.00052 -0.2548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8" grpId="0"/>
      <p:bldP spid="8" grpId="1"/>
      <p:bldP spid="9" grpId="0"/>
      <p:bldP spid="9" grpId="1"/>
      <p:bldP spid="10" grpId="0"/>
      <p:bldP spid="10" grpId="1"/>
      <p:bldP spid="11" grpId="0"/>
    </p:bldLst>
  </p:timing>
</p:sld>
</file>

<file path=ppt/theme/theme1.xml><?xml version="1.0" encoding="utf-8"?>
<a:theme xmlns:a="http://schemas.openxmlformats.org/drawingml/2006/main" name="LunchBadger_presentation_template_feb2018">
  <a:themeElements>
    <a:clrScheme name="Custom 114">
      <a:dk1>
        <a:srgbClr val="000000"/>
      </a:dk1>
      <a:lt1>
        <a:srgbClr val="FFFFFF"/>
      </a:lt1>
      <a:dk2>
        <a:srgbClr val="7F7F7F"/>
      </a:dk2>
      <a:lt2>
        <a:srgbClr val="FFFFFF"/>
      </a:lt2>
      <a:accent1>
        <a:srgbClr val="0C6C7B"/>
      </a:accent1>
      <a:accent2>
        <a:srgbClr val="027F9D"/>
      </a:accent2>
      <a:accent3>
        <a:srgbClr val="34A9C5"/>
      </a:accent3>
      <a:accent4>
        <a:srgbClr val="68DBF3"/>
      </a:accent4>
      <a:accent5>
        <a:srgbClr val="FFC500"/>
      </a:accent5>
      <a:accent6>
        <a:srgbClr val="EAE3DF"/>
      </a:accent6>
      <a:hlink>
        <a:srgbClr val="726359"/>
      </a:hlink>
      <a:folHlink>
        <a:srgbClr val="2D1B1F"/>
      </a:folHlink>
    </a:clrScheme>
    <a:fontScheme name="LunchBadger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317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LunchBadger PowerPoint Template.potx" id="{20350709-C6B6-45F3-B791-026C8C636886}" vid="{D08D12DA-0B6C-4A1A-AF80-15A0C85EFD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LunchBadger_presentation_template_feb2018.potx</Template>
  <TotalTime>9196</TotalTime>
  <Words>930</Words>
  <Application>Microsoft Macintosh PowerPoint</Application>
  <PresentationFormat>Custom</PresentationFormat>
  <Paragraphs>169</Paragraphs>
  <Slides>34</Slides>
  <Notes>13</Notes>
  <HiddenSlides>5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Arial</vt:lpstr>
      <vt:lpstr>Helvetica Neue</vt:lpstr>
      <vt:lpstr>Helvetica Neue Light</vt:lpstr>
      <vt:lpstr>Helvetica Neue Medium</vt:lpstr>
      <vt:lpstr>Helvetica Neue Thin</vt:lpstr>
      <vt:lpstr>Symbol</vt:lpstr>
      <vt:lpstr>Ubuntu</vt:lpstr>
      <vt:lpstr>Ubuntu Bold</vt:lpstr>
      <vt:lpstr>Ubuntu Italic</vt:lpstr>
      <vt:lpstr>Ubuntu Light</vt:lpstr>
      <vt:lpstr>Ubuntu Regular</vt:lpstr>
      <vt:lpstr>Wingdings</vt:lpstr>
      <vt:lpstr>LunchBadger_presentation_template_feb2018</vt:lpstr>
      <vt:lpstr>PowerPoint Presentation</vt:lpstr>
      <vt:lpstr>Management Team</vt:lpstr>
      <vt:lpstr>PowerPoint Presentation</vt:lpstr>
      <vt:lpstr>PowerPoint Presentation</vt:lpstr>
      <vt:lpstr>Are you even in the game?</vt:lpstr>
      <vt:lpstr>HOW are you building your apps and APIs?</vt:lpstr>
      <vt:lpstr>PowerPoint Presentation</vt:lpstr>
      <vt:lpstr>Choice: Multi-Cloud is the way of the future</vt:lpstr>
      <vt:lpstr>PowerPoint Presentation</vt:lpstr>
      <vt:lpstr>APIs and Microservices Are HARD</vt:lpstr>
      <vt:lpstr>Trailblazers that did  solve this problem:</vt:lpstr>
      <vt:lpstr>PowerPoint Presentation</vt:lpstr>
      <vt:lpstr>PowerPoint Presentation</vt:lpstr>
      <vt:lpstr>PowerPoint Presentation</vt:lpstr>
      <vt:lpstr>Our Offerings Today</vt:lpstr>
      <vt:lpstr>Express Gateway is becoming ubiquitous</vt:lpstr>
      <vt:lpstr>PowerPoint Presentation</vt:lpstr>
      <vt:lpstr>LunchBadger</vt:lpstr>
      <vt:lpstr>PowerPoint Presentation</vt:lpstr>
      <vt:lpstr>PowerPoint Presentation</vt:lpstr>
      <vt:lpstr>PowerPoint Presentation</vt:lpstr>
      <vt:lpstr>PowerPoint Presentation</vt:lpstr>
      <vt:lpstr>Unique Value</vt:lpstr>
      <vt:lpstr>Unique Value</vt:lpstr>
      <vt:lpstr>Unique Value</vt:lpstr>
      <vt:lpstr>Contact Us – this should be customized</vt:lpstr>
      <vt:lpstr>Q/A</vt:lpstr>
      <vt:lpstr>PowerPoint Presentation</vt:lpstr>
      <vt:lpstr>SDX Central</vt:lpstr>
      <vt:lpstr>InfoWorld</vt:lpstr>
      <vt:lpstr>Hello CNCF!!!</vt:lpstr>
      <vt:lpstr>Express Gateway on Joyent</vt:lpstr>
      <vt:lpstr>Partner Spotlight</vt:lpstr>
      <vt:lpstr>PowerPoint Presentation</vt:lpstr>
    </vt:vector>
  </TitlesOfParts>
  <Manager/>
  <Company>Microsoft</Company>
  <LinksUpToDate>false</LinksUpToDate>
  <SharedDoc>false</SharedDoc>
  <HyperlinkBase/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 Tsang</dc:creator>
  <cp:keywords/>
  <dc:description/>
  <cp:lastModifiedBy>Microsoft Office User</cp:lastModifiedBy>
  <cp:revision>327</cp:revision>
  <cp:lastPrinted>2018-05-15T00:15:46Z</cp:lastPrinted>
  <dcterms:created xsi:type="dcterms:W3CDTF">2013-07-29T09:34:50Z</dcterms:created>
  <dcterms:modified xsi:type="dcterms:W3CDTF">2018-05-15T00:15:54Z</dcterms:modified>
  <cp:category/>
</cp:coreProperties>
</file>